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32"/>
  </p:notesMasterIdLst>
  <p:handoutMasterIdLst>
    <p:handoutMasterId r:id="rId33"/>
  </p:handoutMasterIdLst>
  <p:sldIdLst>
    <p:sldId id="478" r:id="rId2"/>
    <p:sldId id="489" r:id="rId3"/>
    <p:sldId id="536" r:id="rId4"/>
    <p:sldId id="493" r:id="rId5"/>
    <p:sldId id="484" r:id="rId6"/>
    <p:sldId id="527" r:id="rId7"/>
    <p:sldId id="540" r:id="rId8"/>
    <p:sldId id="457" r:id="rId9"/>
    <p:sldId id="479" r:id="rId10"/>
    <p:sldId id="517" r:id="rId11"/>
    <p:sldId id="481" r:id="rId12"/>
    <p:sldId id="538" r:id="rId13"/>
    <p:sldId id="542" r:id="rId14"/>
    <p:sldId id="531" r:id="rId15"/>
    <p:sldId id="532" r:id="rId16"/>
    <p:sldId id="539" r:id="rId17"/>
    <p:sldId id="533" r:id="rId18"/>
    <p:sldId id="534" r:id="rId19"/>
    <p:sldId id="543" r:id="rId20"/>
    <p:sldId id="486" r:id="rId21"/>
    <p:sldId id="530" r:id="rId22"/>
    <p:sldId id="491" r:id="rId23"/>
    <p:sldId id="498" r:id="rId24"/>
    <p:sldId id="519" r:id="rId25"/>
    <p:sldId id="496" r:id="rId26"/>
    <p:sldId id="522" r:id="rId27"/>
    <p:sldId id="544" r:id="rId28"/>
    <p:sldId id="507" r:id="rId29"/>
    <p:sldId id="537" r:id="rId30"/>
    <p:sldId id="510" r:id="rId31"/>
  </p:sldIdLst>
  <p:sldSz cx="9902825" cy="6858000"/>
  <p:notesSz cx="6959600" cy="92456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2050E"/>
    <a:srgbClr val="360157"/>
    <a:srgbClr val="8C796C"/>
    <a:srgbClr val="E8F404"/>
    <a:srgbClr val="9E9E9E"/>
    <a:srgbClr val="7ECCBD"/>
    <a:srgbClr val="0B1F65"/>
    <a:srgbClr val="0F4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2" autoAdjust="0"/>
    <p:restoredTop sz="72374" autoAdjust="0"/>
  </p:normalViewPr>
  <p:slideViewPr>
    <p:cSldViewPr>
      <p:cViewPr>
        <p:scale>
          <a:sx n="100" d="100"/>
          <a:sy n="100" d="100"/>
        </p:scale>
        <p:origin x="-864" y="-72"/>
      </p:cViewPr>
      <p:guideLst>
        <p:guide orient="horz" pos="2160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560436\Documents\Projects\Medicare%20Claims\innovation\Tre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Digital X-ray</c:v>
                </c:pt>
              </c:strCache>
            </c:strRef>
          </c:tx>
          <c:marker>
            <c:symbol val="none"/>
          </c:marker>
          <c:val>
            <c:numRef>
              <c:f>Sheet2!$B$2:$B$13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X-ray film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val>
            <c:numRef>
              <c:f>Sheet2!$C$2:$C$13</c:f>
              <c:numCache>
                <c:formatCode>General</c:formatCode>
                <c:ptCount val="1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936000"/>
        <c:axId val="151970560"/>
      </c:lineChart>
      <c:catAx>
        <c:axId val="151936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51970560"/>
        <c:crosses val="autoZero"/>
        <c:auto val="1"/>
        <c:lblAlgn val="ctr"/>
        <c:lblOffset val="100"/>
        <c:noMultiLvlLbl val="0"/>
      </c:catAx>
      <c:valAx>
        <c:axId val="151970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936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74380-917E-4873-A3F4-64F9C3CF88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0AA41-FC74-4848-A5D3-2A95E68DF68E}">
      <dgm:prSet phldrT="[Text]"/>
      <dgm:spPr/>
      <dgm:t>
        <a:bodyPr/>
        <a:lstStyle/>
        <a:p>
          <a:r>
            <a:rPr lang="en-US" dirty="0" smtClean="0"/>
            <a:t>Better</a:t>
          </a:r>
          <a:endParaRPr lang="en-US" dirty="0"/>
        </a:p>
      </dgm:t>
    </dgm:pt>
    <dgm:pt modelId="{CEE90617-7915-4D62-A90A-88922BB120EF}" type="parTrans" cxnId="{6F8E52E0-19F2-4BBF-B2E5-67BA4D0809DB}">
      <dgm:prSet/>
      <dgm:spPr/>
      <dgm:t>
        <a:bodyPr/>
        <a:lstStyle/>
        <a:p>
          <a:endParaRPr lang="en-US"/>
        </a:p>
      </dgm:t>
    </dgm:pt>
    <dgm:pt modelId="{7617CBE5-4665-4D92-B848-727DB73DC508}" type="sibTrans" cxnId="{6F8E52E0-19F2-4BBF-B2E5-67BA4D0809DB}">
      <dgm:prSet/>
      <dgm:spPr/>
      <dgm:t>
        <a:bodyPr/>
        <a:lstStyle/>
        <a:p>
          <a:endParaRPr lang="en-US"/>
        </a:p>
      </dgm:t>
    </dgm:pt>
    <dgm:pt modelId="{05E0ADC1-C26A-4BD4-B626-018B017F256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All the possible organizational structures</a:t>
          </a:r>
          <a:endParaRPr lang="en-US" dirty="0">
            <a:solidFill>
              <a:schemeClr val="bg1"/>
            </a:solidFill>
          </a:endParaRPr>
        </a:p>
      </dgm:t>
    </dgm:pt>
    <dgm:pt modelId="{CE746CFF-4EB8-4C4F-923E-4D78023895E9}" type="parTrans" cxnId="{46D286C9-DE6C-4596-B9FC-BDEF18C51DFD}">
      <dgm:prSet/>
      <dgm:spPr/>
      <dgm:t>
        <a:bodyPr/>
        <a:lstStyle/>
        <a:p>
          <a:endParaRPr lang="en-US"/>
        </a:p>
      </dgm:t>
    </dgm:pt>
    <dgm:pt modelId="{41A39539-791C-4D86-89EC-0B75B763AB06}" type="sibTrans" cxnId="{46D286C9-DE6C-4596-B9FC-BDEF18C51DFD}">
      <dgm:prSet/>
      <dgm:spPr/>
      <dgm:t>
        <a:bodyPr/>
        <a:lstStyle/>
        <a:p>
          <a:endParaRPr lang="en-US"/>
        </a:p>
      </dgm:t>
    </dgm:pt>
    <dgm:pt modelId="{0EF33D1D-6D79-407D-A4ED-07E86E81ECF1}">
      <dgm:prSet phldrT="[Text]"/>
      <dgm:spPr/>
      <dgm:t>
        <a:bodyPr/>
        <a:lstStyle/>
        <a:p>
          <a:r>
            <a:rPr lang="en-US" dirty="0" smtClean="0"/>
            <a:t>Faster</a:t>
          </a:r>
          <a:endParaRPr lang="en-US" dirty="0"/>
        </a:p>
      </dgm:t>
    </dgm:pt>
    <dgm:pt modelId="{0182FEB4-A2B8-4294-9766-0A8D130E3078}" type="parTrans" cxnId="{E74096AF-82B5-4556-B12F-A47663FA1CD4}">
      <dgm:prSet/>
      <dgm:spPr/>
      <dgm:t>
        <a:bodyPr/>
        <a:lstStyle/>
        <a:p>
          <a:endParaRPr lang="en-US"/>
        </a:p>
      </dgm:t>
    </dgm:pt>
    <dgm:pt modelId="{6B4326E4-3417-4E7F-B3EA-6535B560E907}" type="sibTrans" cxnId="{E74096AF-82B5-4556-B12F-A47663FA1CD4}">
      <dgm:prSet/>
      <dgm:spPr/>
      <dgm:t>
        <a:bodyPr/>
        <a:lstStyle/>
        <a:p>
          <a:endParaRPr lang="en-US"/>
        </a:p>
      </dgm:t>
    </dgm:pt>
    <dgm:pt modelId="{771576D1-FE05-4F00-851F-CAE737EDF6F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Months instead of years</a:t>
          </a:r>
          <a:endParaRPr lang="en-US" dirty="0">
            <a:solidFill>
              <a:schemeClr val="bg1"/>
            </a:solidFill>
          </a:endParaRPr>
        </a:p>
      </dgm:t>
    </dgm:pt>
    <dgm:pt modelId="{3EF12F00-C8B4-4FA6-8F32-AA85A5158F17}" type="parTrans" cxnId="{75D30878-009B-42CC-83B7-4E66646DA79D}">
      <dgm:prSet/>
      <dgm:spPr/>
      <dgm:t>
        <a:bodyPr/>
        <a:lstStyle/>
        <a:p>
          <a:endParaRPr lang="en-US"/>
        </a:p>
      </dgm:t>
    </dgm:pt>
    <dgm:pt modelId="{35A32FB4-339A-4B68-A121-460D177D7BA2}" type="sibTrans" cxnId="{75D30878-009B-42CC-83B7-4E66646DA79D}">
      <dgm:prSet/>
      <dgm:spPr/>
      <dgm:t>
        <a:bodyPr/>
        <a:lstStyle/>
        <a:p>
          <a:endParaRPr lang="en-US"/>
        </a:p>
      </dgm:t>
    </dgm:pt>
    <dgm:pt modelId="{B6F17BB2-A7F5-4243-B03B-9DB885E4671F}">
      <dgm:prSet phldrT="[Text]"/>
      <dgm:spPr/>
      <dgm:t>
        <a:bodyPr/>
        <a:lstStyle/>
        <a:p>
          <a:r>
            <a:rPr lang="en-US" dirty="0" smtClean="0"/>
            <a:t>Cheaper</a:t>
          </a:r>
          <a:endParaRPr lang="en-US" dirty="0"/>
        </a:p>
      </dgm:t>
    </dgm:pt>
    <dgm:pt modelId="{CBC714DB-9624-4FB8-8A11-64BF64BCDDA6}" type="parTrans" cxnId="{16843F2E-4067-4B00-85AD-ED4A4D61146A}">
      <dgm:prSet/>
      <dgm:spPr/>
      <dgm:t>
        <a:bodyPr/>
        <a:lstStyle/>
        <a:p>
          <a:endParaRPr lang="en-US"/>
        </a:p>
      </dgm:t>
    </dgm:pt>
    <dgm:pt modelId="{023D9D54-F6A9-43D6-87D8-0C3A2EC140F7}" type="sibTrans" cxnId="{16843F2E-4067-4B00-85AD-ED4A4D61146A}">
      <dgm:prSet/>
      <dgm:spPr/>
      <dgm:t>
        <a:bodyPr/>
        <a:lstStyle/>
        <a:p>
          <a:endParaRPr lang="en-US"/>
        </a:p>
      </dgm:t>
    </dgm:pt>
    <dgm:pt modelId="{4C6A4201-6155-4719-B049-0EFA3ED25DB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Uses networks derived from claims data</a:t>
          </a:r>
          <a:endParaRPr lang="en-US" dirty="0">
            <a:solidFill>
              <a:schemeClr val="bg1"/>
            </a:solidFill>
          </a:endParaRPr>
        </a:p>
      </dgm:t>
    </dgm:pt>
    <dgm:pt modelId="{CBC937B7-CF60-4A72-B002-1A680A78ECCA}" type="parTrans" cxnId="{EC1DEBA4-1B27-4CBE-AB24-8151C404D71E}">
      <dgm:prSet/>
      <dgm:spPr/>
      <dgm:t>
        <a:bodyPr/>
        <a:lstStyle/>
        <a:p>
          <a:endParaRPr lang="en-US"/>
        </a:p>
      </dgm:t>
    </dgm:pt>
    <dgm:pt modelId="{20B63105-E135-4250-80AC-80809F118A49}" type="sibTrans" cxnId="{EC1DEBA4-1B27-4CBE-AB24-8151C404D71E}">
      <dgm:prSet/>
      <dgm:spPr/>
      <dgm:t>
        <a:bodyPr/>
        <a:lstStyle/>
        <a:p>
          <a:endParaRPr lang="en-US"/>
        </a:p>
      </dgm:t>
    </dgm:pt>
    <dgm:pt modelId="{D7FA0C2B-14BC-4A98-AAFD-13C094F2F5AE}" type="pres">
      <dgm:prSet presAssocID="{60474380-917E-4873-A3F4-64F9C3CF88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996956-3958-4F84-9A58-B9534DF0DB28}" type="pres">
      <dgm:prSet presAssocID="{B3B0AA41-FC74-4848-A5D3-2A95E68DF68E}" presName="linNode" presStyleCnt="0"/>
      <dgm:spPr/>
    </dgm:pt>
    <dgm:pt modelId="{214928D8-A142-4918-AD42-C8931747C0DF}" type="pres">
      <dgm:prSet presAssocID="{B3B0AA41-FC74-4848-A5D3-2A95E68DF6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5831E-53ED-4218-8341-C61F30CC555B}" type="pres">
      <dgm:prSet presAssocID="{B3B0AA41-FC74-4848-A5D3-2A95E68DF6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57285-E541-4544-AC4F-56FEA55E8130}" type="pres">
      <dgm:prSet presAssocID="{7617CBE5-4665-4D92-B848-727DB73DC508}" presName="sp" presStyleCnt="0"/>
      <dgm:spPr/>
    </dgm:pt>
    <dgm:pt modelId="{B3D1CAC4-0EA1-4343-B0C6-76A42AF7A3A6}" type="pres">
      <dgm:prSet presAssocID="{0EF33D1D-6D79-407D-A4ED-07E86E81ECF1}" presName="linNode" presStyleCnt="0"/>
      <dgm:spPr/>
    </dgm:pt>
    <dgm:pt modelId="{03F1350D-6624-4D54-A9D1-FE658D1DEF1C}" type="pres">
      <dgm:prSet presAssocID="{0EF33D1D-6D79-407D-A4ED-07E86E81EC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421B6-30CF-467E-88D1-95A26633CD85}" type="pres">
      <dgm:prSet presAssocID="{0EF33D1D-6D79-407D-A4ED-07E86E81ECF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A4BAC-4E3B-4A71-AC90-28777B5503D4}" type="pres">
      <dgm:prSet presAssocID="{6B4326E4-3417-4E7F-B3EA-6535B560E907}" presName="sp" presStyleCnt="0"/>
      <dgm:spPr/>
    </dgm:pt>
    <dgm:pt modelId="{268F444B-C228-4FD7-BE5F-5946FFC5041C}" type="pres">
      <dgm:prSet presAssocID="{B6F17BB2-A7F5-4243-B03B-9DB885E4671F}" presName="linNode" presStyleCnt="0"/>
      <dgm:spPr/>
    </dgm:pt>
    <dgm:pt modelId="{9CEDB723-21B3-444F-82DD-DB28CCAD010B}" type="pres">
      <dgm:prSet presAssocID="{B6F17BB2-A7F5-4243-B03B-9DB885E467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A99E-9CF2-4C92-9CD2-D30EFADDA9DE}" type="pres">
      <dgm:prSet presAssocID="{B6F17BB2-A7F5-4243-B03B-9DB885E467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59B70-7D93-4BFA-B975-FCF5522D7389}" type="presOf" srcId="{60474380-917E-4873-A3F4-64F9C3CF88B0}" destId="{D7FA0C2B-14BC-4A98-AAFD-13C094F2F5AE}" srcOrd="0" destOrd="0" presId="urn:microsoft.com/office/officeart/2005/8/layout/vList5"/>
    <dgm:cxn modelId="{7702E012-AB83-4025-8E77-23759AA1FFD3}" type="presOf" srcId="{4C6A4201-6155-4719-B049-0EFA3ED25DB8}" destId="{2218A99E-9CF2-4C92-9CD2-D30EFADDA9DE}" srcOrd="0" destOrd="0" presId="urn:microsoft.com/office/officeart/2005/8/layout/vList5"/>
    <dgm:cxn modelId="{E74096AF-82B5-4556-B12F-A47663FA1CD4}" srcId="{60474380-917E-4873-A3F4-64F9C3CF88B0}" destId="{0EF33D1D-6D79-407D-A4ED-07E86E81ECF1}" srcOrd="1" destOrd="0" parTransId="{0182FEB4-A2B8-4294-9766-0A8D130E3078}" sibTransId="{6B4326E4-3417-4E7F-B3EA-6535B560E907}"/>
    <dgm:cxn modelId="{E7FA8F9B-AB81-437B-B108-63F6FCCCE7FD}" type="presOf" srcId="{B6F17BB2-A7F5-4243-B03B-9DB885E4671F}" destId="{9CEDB723-21B3-444F-82DD-DB28CCAD010B}" srcOrd="0" destOrd="0" presId="urn:microsoft.com/office/officeart/2005/8/layout/vList5"/>
    <dgm:cxn modelId="{75D30878-009B-42CC-83B7-4E66646DA79D}" srcId="{0EF33D1D-6D79-407D-A4ED-07E86E81ECF1}" destId="{771576D1-FE05-4F00-851F-CAE737EDF6FB}" srcOrd="0" destOrd="0" parTransId="{3EF12F00-C8B4-4FA6-8F32-AA85A5158F17}" sibTransId="{35A32FB4-339A-4B68-A121-460D177D7BA2}"/>
    <dgm:cxn modelId="{16843F2E-4067-4B00-85AD-ED4A4D61146A}" srcId="{60474380-917E-4873-A3F4-64F9C3CF88B0}" destId="{B6F17BB2-A7F5-4243-B03B-9DB885E4671F}" srcOrd="2" destOrd="0" parTransId="{CBC714DB-9624-4FB8-8A11-64BF64BCDDA6}" sibTransId="{023D9D54-F6A9-43D6-87D8-0C3A2EC140F7}"/>
    <dgm:cxn modelId="{D1CF87E3-1E7A-4106-B25B-3F54BCF452EC}" type="presOf" srcId="{771576D1-FE05-4F00-851F-CAE737EDF6FB}" destId="{48F421B6-30CF-467E-88D1-95A26633CD85}" srcOrd="0" destOrd="0" presId="urn:microsoft.com/office/officeart/2005/8/layout/vList5"/>
    <dgm:cxn modelId="{A7727538-F5C4-4E96-9C69-A3991ACA700C}" type="presOf" srcId="{B3B0AA41-FC74-4848-A5D3-2A95E68DF68E}" destId="{214928D8-A142-4918-AD42-C8931747C0DF}" srcOrd="0" destOrd="0" presId="urn:microsoft.com/office/officeart/2005/8/layout/vList5"/>
    <dgm:cxn modelId="{EC1DEBA4-1B27-4CBE-AB24-8151C404D71E}" srcId="{B6F17BB2-A7F5-4243-B03B-9DB885E4671F}" destId="{4C6A4201-6155-4719-B049-0EFA3ED25DB8}" srcOrd="0" destOrd="0" parTransId="{CBC937B7-CF60-4A72-B002-1A680A78ECCA}" sibTransId="{20B63105-E135-4250-80AC-80809F118A49}"/>
    <dgm:cxn modelId="{AA328377-6989-4A66-ADCA-45D1E5DAEC27}" type="presOf" srcId="{0EF33D1D-6D79-407D-A4ED-07E86E81ECF1}" destId="{03F1350D-6624-4D54-A9D1-FE658D1DEF1C}" srcOrd="0" destOrd="0" presId="urn:microsoft.com/office/officeart/2005/8/layout/vList5"/>
    <dgm:cxn modelId="{ABB22377-F9B4-4A8C-A092-0441E616B7B4}" type="presOf" srcId="{05E0ADC1-C26A-4BD4-B626-018B017F2562}" destId="{1B45831E-53ED-4218-8341-C61F30CC555B}" srcOrd="0" destOrd="0" presId="urn:microsoft.com/office/officeart/2005/8/layout/vList5"/>
    <dgm:cxn modelId="{46D286C9-DE6C-4596-B9FC-BDEF18C51DFD}" srcId="{B3B0AA41-FC74-4848-A5D3-2A95E68DF68E}" destId="{05E0ADC1-C26A-4BD4-B626-018B017F2562}" srcOrd="0" destOrd="0" parTransId="{CE746CFF-4EB8-4C4F-923E-4D78023895E9}" sibTransId="{41A39539-791C-4D86-89EC-0B75B763AB06}"/>
    <dgm:cxn modelId="{6F8E52E0-19F2-4BBF-B2E5-67BA4D0809DB}" srcId="{60474380-917E-4873-A3F4-64F9C3CF88B0}" destId="{B3B0AA41-FC74-4848-A5D3-2A95E68DF68E}" srcOrd="0" destOrd="0" parTransId="{CEE90617-7915-4D62-A90A-88922BB120EF}" sibTransId="{7617CBE5-4665-4D92-B848-727DB73DC508}"/>
    <dgm:cxn modelId="{FDED2D42-0E19-42F4-939B-E71D8B3F64D0}" type="presParOf" srcId="{D7FA0C2B-14BC-4A98-AAFD-13C094F2F5AE}" destId="{2E996956-3958-4F84-9A58-B9534DF0DB28}" srcOrd="0" destOrd="0" presId="urn:microsoft.com/office/officeart/2005/8/layout/vList5"/>
    <dgm:cxn modelId="{F655FD89-3A5B-48B1-8D2F-4229B539B698}" type="presParOf" srcId="{2E996956-3958-4F84-9A58-B9534DF0DB28}" destId="{214928D8-A142-4918-AD42-C8931747C0DF}" srcOrd="0" destOrd="0" presId="urn:microsoft.com/office/officeart/2005/8/layout/vList5"/>
    <dgm:cxn modelId="{44187AA2-DEA6-46EB-A140-7DF23F4DF3BD}" type="presParOf" srcId="{2E996956-3958-4F84-9A58-B9534DF0DB28}" destId="{1B45831E-53ED-4218-8341-C61F30CC555B}" srcOrd="1" destOrd="0" presId="urn:microsoft.com/office/officeart/2005/8/layout/vList5"/>
    <dgm:cxn modelId="{9C97F19C-BA6A-4613-97CE-B889D70CC671}" type="presParOf" srcId="{D7FA0C2B-14BC-4A98-AAFD-13C094F2F5AE}" destId="{F1457285-E541-4544-AC4F-56FEA55E8130}" srcOrd="1" destOrd="0" presId="urn:microsoft.com/office/officeart/2005/8/layout/vList5"/>
    <dgm:cxn modelId="{B4A897E0-6CE4-4773-8F21-082BC9190CFA}" type="presParOf" srcId="{D7FA0C2B-14BC-4A98-AAFD-13C094F2F5AE}" destId="{B3D1CAC4-0EA1-4343-B0C6-76A42AF7A3A6}" srcOrd="2" destOrd="0" presId="urn:microsoft.com/office/officeart/2005/8/layout/vList5"/>
    <dgm:cxn modelId="{D37CF54B-07C7-4615-A368-FFFEC5D52CEB}" type="presParOf" srcId="{B3D1CAC4-0EA1-4343-B0C6-76A42AF7A3A6}" destId="{03F1350D-6624-4D54-A9D1-FE658D1DEF1C}" srcOrd="0" destOrd="0" presId="urn:microsoft.com/office/officeart/2005/8/layout/vList5"/>
    <dgm:cxn modelId="{1AD4B0BF-27B2-4C06-BE6B-A9DD78928636}" type="presParOf" srcId="{B3D1CAC4-0EA1-4343-B0C6-76A42AF7A3A6}" destId="{48F421B6-30CF-467E-88D1-95A26633CD85}" srcOrd="1" destOrd="0" presId="urn:microsoft.com/office/officeart/2005/8/layout/vList5"/>
    <dgm:cxn modelId="{85A1A61D-189A-4333-B036-5173D73C1840}" type="presParOf" srcId="{D7FA0C2B-14BC-4A98-AAFD-13C094F2F5AE}" destId="{94BA4BAC-4E3B-4A71-AC90-28777B5503D4}" srcOrd="3" destOrd="0" presId="urn:microsoft.com/office/officeart/2005/8/layout/vList5"/>
    <dgm:cxn modelId="{0BA94942-CBF9-449C-8C13-C5C688B65BED}" type="presParOf" srcId="{D7FA0C2B-14BC-4A98-AAFD-13C094F2F5AE}" destId="{268F444B-C228-4FD7-BE5F-5946FFC5041C}" srcOrd="4" destOrd="0" presId="urn:microsoft.com/office/officeart/2005/8/layout/vList5"/>
    <dgm:cxn modelId="{B4F1AC99-2FE4-4B59-9635-D667AE4EC56B}" type="presParOf" srcId="{268F444B-C228-4FD7-BE5F-5946FFC5041C}" destId="{9CEDB723-21B3-444F-82DD-DB28CCAD010B}" srcOrd="0" destOrd="0" presId="urn:microsoft.com/office/officeart/2005/8/layout/vList5"/>
    <dgm:cxn modelId="{B4F4BEF2-2754-49EF-8F57-255C676CF06B}" type="presParOf" srcId="{268F444B-C228-4FD7-BE5F-5946FFC5041C}" destId="{2218A99E-9CF2-4C92-9CD2-D30EFADDA9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74380-917E-4873-A3F4-64F9C3CF88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0AA41-FC74-4848-A5D3-2A95E68DF68E}">
      <dgm:prSet phldrT="[Text]"/>
      <dgm:spPr/>
      <dgm:t>
        <a:bodyPr/>
        <a:lstStyle/>
        <a:p>
          <a:r>
            <a:rPr lang="en-US" dirty="0" smtClean="0"/>
            <a:t>Better</a:t>
          </a:r>
          <a:endParaRPr lang="en-US" dirty="0"/>
        </a:p>
      </dgm:t>
    </dgm:pt>
    <dgm:pt modelId="{CEE90617-7915-4D62-A90A-88922BB120EF}" type="parTrans" cxnId="{6F8E52E0-19F2-4BBF-B2E5-67BA4D0809DB}">
      <dgm:prSet/>
      <dgm:spPr/>
      <dgm:t>
        <a:bodyPr/>
        <a:lstStyle/>
        <a:p>
          <a:endParaRPr lang="en-US"/>
        </a:p>
      </dgm:t>
    </dgm:pt>
    <dgm:pt modelId="{7617CBE5-4665-4D92-B848-727DB73DC508}" type="sibTrans" cxnId="{6F8E52E0-19F2-4BBF-B2E5-67BA4D0809DB}">
      <dgm:prSet/>
      <dgm:spPr/>
      <dgm:t>
        <a:bodyPr/>
        <a:lstStyle/>
        <a:p>
          <a:endParaRPr lang="en-US"/>
        </a:p>
      </dgm:t>
    </dgm:pt>
    <dgm:pt modelId="{05E0ADC1-C26A-4BD4-B626-018B017F256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No profit motives or specialized expertise</a:t>
          </a:r>
          <a:endParaRPr lang="en-US" dirty="0">
            <a:solidFill>
              <a:schemeClr val="bg1"/>
            </a:solidFill>
          </a:endParaRPr>
        </a:p>
      </dgm:t>
    </dgm:pt>
    <dgm:pt modelId="{CE746CFF-4EB8-4C4F-923E-4D78023895E9}" type="parTrans" cxnId="{46D286C9-DE6C-4596-B9FC-BDEF18C51DFD}">
      <dgm:prSet/>
      <dgm:spPr/>
      <dgm:t>
        <a:bodyPr/>
        <a:lstStyle/>
        <a:p>
          <a:endParaRPr lang="en-US"/>
        </a:p>
      </dgm:t>
    </dgm:pt>
    <dgm:pt modelId="{41A39539-791C-4D86-89EC-0B75B763AB06}" type="sibTrans" cxnId="{46D286C9-DE6C-4596-B9FC-BDEF18C51DFD}">
      <dgm:prSet/>
      <dgm:spPr/>
      <dgm:t>
        <a:bodyPr/>
        <a:lstStyle/>
        <a:p>
          <a:endParaRPr lang="en-US"/>
        </a:p>
      </dgm:t>
    </dgm:pt>
    <dgm:pt modelId="{0EF33D1D-6D79-407D-A4ED-07E86E81ECF1}">
      <dgm:prSet phldrT="[Text]"/>
      <dgm:spPr/>
      <dgm:t>
        <a:bodyPr/>
        <a:lstStyle/>
        <a:p>
          <a:r>
            <a:rPr lang="en-US" dirty="0" smtClean="0"/>
            <a:t>Faster</a:t>
          </a:r>
          <a:endParaRPr lang="en-US" dirty="0"/>
        </a:p>
      </dgm:t>
    </dgm:pt>
    <dgm:pt modelId="{0182FEB4-A2B8-4294-9766-0A8D130E3078}" type="parTrans" cxnId="{E74096AF-82B5-4556-B12F-A47663FA1CD4}">
      <dgm:prSet/>
      <dgm:spPr/>
      <dgm:t>
        <a:bodyPr/>
        <a:lstStyle/>
        <a:p>
          <a:endParaRPr lang="en-US"/>
        </a:p>
      </dgm:t>
    </dgm:pt>
    <dgm:pt modelId="{6B4326E4-3417-4E7F-B3EA-6535B560E907}" type="sibTrans" cxnId="{E74096AF-82B5-4556-B12F-A47663FA1CD4}">
      <dgm:prSet/>
      <dgm:spPr/>
      <dgm:t>
        <a:bodyPr/>
        <a:lstStyle/>
        <a:p>
          <a:endParaRPr lang="en-US"/>
        </a:p>
      </dgm:t>
    </dgm:pt>
    <dgm:pt modelId="{771576D1-FE05-4F00-851F-CAE737EDF6F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Days instead of months</a:t>
          </a:r>
          <a:endParaRPr lang="en-US" dirty="0">
            <a:solidFill>
              <a:schemeClr val="bg1"/>
            </a:solidFill>
          </a:endParaRPr>
        </a:p>
      </dgm:t>
    </dgm:pt>
    <dgm:pt modelId="{3EF12F00-C8B4-4FA6-8F32-AA85A5158F17}" type="parTrans" cxnId="{75D30878-009B-42CC-83B7-4E66646DA79D}">
      <dgm:prSet/>
      <dgm:spPr/>
      <dgm:t>
        <a:bodyPr/>
        <a:lstStyle/>
        <a:p>
          <a:endParaRPr lang="en-US"/>
        </a:p>
      </dgm:t>
    </dgm:pt>
    <dgm:pt modelId="{35A32FB4-339A-4B68-A121-460D177D7BA2}" type="sibTrans" cxnId="{75D30878-009B-42CC-83B7-4E66646DA79D}">
      <dgm:prSet/>
      <dgm:spPr/>
      <dgm:t>
        <a:bodyPr/>
        <a:lstStyle/>
        <a:p>
          <a:endParaRPr lang="en-US"/>
        </a:p>
      </dgm:t>
    </dgm:pt>
    <dgm:pt modelId="{B6F17BB2-A7F5-4243-B03B-9DB885E4671F}">
      <dgm:prSet phldrT="[Text]"/>
      <dgm:spPr/>
      <dgm:t>
        <a:bodyPr/>
        <a:lstStyle/>
        <a:p>
          <a:r>
            <a:rPr lang="en-US" dirty="0" smtClean="0"/>
            <a:t>Cheaper</a:t>
          </a:r>
          <a:endParaRPr lang="en-US" dirty="0"/>
        </a:p>
      </dgm:t>
    </dgm:pt>
    <dgm:pt modelId="{CBC714DB-9624-4FB8-8A11-64BF64BCDDA6}" type="parTrans" cxnId="{16843F2E-4067-4B00-85AD-ED4A4D61146A}">
      <dgm:prSet/>
      <dgm:spPr/>
      <dgm:t>
        <a:bodyPr/>
        <a:lstStyle/>
        <a:p>
          <a:endParaRPr lang="en-US"/>
        </a:p>
      </dgm:t>
    </dgm:pt>
    <dgm:pt modelId="{023D9D54-F6A9-43D6-87D8-0C3A2EC140F7}" type="sibTrans" cxnId="{16843F2E-4067-4B00-85AD-ED4A4D61146A}">
      <dgm:prSet/>
      <dgm:spPr/>
      <dgm:t>
        <a:bodyPr/>
        <a:lstStyle/>
        <a:p>
          <a:endParaRPr lang="en-US"/>
        </a:p>
      </dgm:t>
    </dgm:pt>
    <dgm:pt modelId="{4C6A4201-6155-4719-B049-0EFA3ED25DB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 handful of analysts</a:t>
          </a:r>
          <a:endParaRPr lang="en-US" dirty="0">
            <a:solidFill>
              <a:schemeClr val="bg1"/>
            </a:solidFill>
          </a:endParaRPr>
        </a:p>
      </dgm:t>
    </dgm:pt>
    <dgm:pt modelId="{CBC937B7-CF60-4A72-B002-1A680A78ECCA}" type="parTrans" cxnId="{EC1DEBA4-1B27-4CBE-AB24-8151C404D71E}">
      <dgm:prSet/>
      <dgm:spPr/>
      <dgm:t>
        <a:bodyPr/>
        <a:lstStyle/>
        <a:p>
          <a:endParaRPr lang="en-US"/>
        </a:p>
      </dgm:t>
    </dgm:pt>
    <dgm:pt modelId="{20B63105-E135-4250-80AC-80809F118A49}" type="sibTrans" cxnId="{EC1DEBA4-1B27-4CBE-AB24-8151C404D71E}">
      <dgm:prSet/>
      <dgm:spPr/>
      <dgm:t>
        <a:bodyPr/>
        <a:lstStyle/>
        <a:p>
          <a:endParaRPr lang="en-US"/>
        </a:p>
      </dgm:t>
    </dgm:pt>
    <dgm:pt modelId="{D7FA0C2B-14BC-4A98-AAFD-13C094F2F5AE}" type="pres">
      <dgm:prSet presAssocID="{60474380-917E-4873-A3F4-64F9C3CF88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996956-3958-4F84-9A58-B9534DF0DB28}" type="pres">
      <dgm:prSet presAssocID="{B3B0AA41-FC74-4848-A5D3-2A95E68DF68E}" presName="linNode" presStyleCnt="0"/>
      <dgm:spPr/>
    </dgm:pt>
    <dgm:pt modelId="{214928D8-A142-4918-AD42-C8931747C0DF}" type="pres">
      <dgm:prSet presAssocID="{B3B0AA41-FC74-4848-A5D3-2A95E68DF6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5831E-53ED-4218-8341-C61F30CC555B}" type="pres">
      <dgm:prSet presAssocID="{B3B0AA41-FC74-4848-A5D3-2A95E68DF6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57285-E541-4544-AC4F-56FEA55E8130}" type="pres">
      <dgm:prSet presAssocID="{7617CBE5-4665-4D92-B848-727DB73DC508}" presName="sp" presStyleCnt="0"/>
      <dgm:spPr/>
    </dgm:pt>
    <dgm:pt modelId="{B3D1CAC4-0EA1-4343-B0C6-76A42AF7A3A6}" type="pres">
      <dgm:prSet presAssocID="{0EF33D1D-6D79-407D-A4ED-07E86E81ECF1}" presName="linNode" presStyleCnt="0"/>
      <dgm:spPr/>
    </dgm:pt>
    <dgm:pt modelId="{03F1350D-6624-4D54-A9D1-FE658D1DEF1C}" type="pres">
      <dgm:prSet presAssocID="{0EF33D1D-6D79-407D-A4ED-07E86E81EC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421B6-30CF-467E-88D1-95A26633CD85}" type="pres">
      <dgm:prSet presAssocID="{0EF33D1D-6D79-407D-A4ED-07E86E81ECF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A4BAC-4E3B-4A71-AC90-28777B5503D4}" type="pres">
      <dgm:prSet presAssocID="{6B4326E4-3417-4E7F-B3EA-6535B560E907}" presName="sp" presStyleCnt="0"/>
      <dgm:spPr/>
    </dgm:pt>
    <dgm:pt modelId="{268F444B-C228-4FD7-BE5F-5946FFC5041C}" type="pres">
      <dgm:prSet presAssocID="{B6F17BB2-A7F5-4243-B03B-9DB885E4671F}" presName="linNode" presStyleCnt="0"/>
      <dgm:spPr/>
    </dgm:pt>
    <dgm:pt modelId="{9CEDB723-21B3-444F-82DD-DB28CCAD010B}" type="pres">
      <dgm:prSet presAssocID="{B6F17BB2-A7F5-4243-B03B-9DB885E467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A99E-9CF2-4C92-9CD2-D30EFADDA9DE}" type="pres">
      <dgm:prSet presAssocID="{B6F17BB2-A7F5-4243-B03B-9DB885E467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17551B-2027-497B-99A1-EE9B0C43EE03}" type="presOf" srcId="{05E0ADC1-C26A-4BD4-B626-018B017F2562}" destId="{1B45831E-53ED-4218-8341-C61F30CC555B}" srcOrd="0" destOrd="0" presId="urn:microsoft.com/office/officeart/2005/8/layout/vList5"/>
    <dgm:cxn modelId="{75D30878-009B-42CC-83B7-4E66646DA79D}" srcId="{0EF33D1D-6D79-407D-A4ED-07E86E81ECF1}" destId="{771576D1-FE05-4F00-851F-CAE737EDF6FB}" srcOrd="0" destOrd="0" parTransId="{3EF12F00-C8B4-4FA6-8F32-AA85A5158F17}" sibTransId="{35A32FB4-339A-4B68-A121-460D177D7BA2}"/>
    <dgm:cxn modelId="{46D286C9-DE6C-4596-B9FC-BDEF18C51DFD}" srcId="{B3B0AA41-FC74-4848-A5D3-2A95E68DF68E}" destId="{05E0ADC1-C26A-4BD4-B626-018B017F2562}" srcOrd="0" destOrd="0" parTransId="{CE746CFF-4EB8-4C4F-923E-4D78023895E9}" sibTransId="{41A39539-791C-4D86-89EC-0B75B763AB06}"/>
    <dgm:cxn modelId="{85A0DC4C-4E95-4C35-B7E9-938ECEA804D6}" type="presOf" srcId="{60474380-917E-4873-A3F4-64F9C3CF88B0}" destId="{D7FA0C2B-14BC-4A98-AAFD-13C094F2F5AE}" srcOrd="0" destOrd="0" presId="urn:microsoft.com/office/officeart/2005/8/layout/vList5"/>
    <dgm:cxn modelId="{E74096AF-82B5-4556-B12F-A47663FA1CD4}" srcId="{60474380-917E-4873-A3F4-64F9C3CF88B0}" destId="{0EF33D1D-6D79-407D-A4ED-07E86E81ECF1}" srcOrd="1" destOrd="0" parTransId="{0182FEB4-A2B8-4294-9766-0A8D130E3078}" sibTransId="{6B4326E4-3417-4E7F-B3EA-6535B560E907}"/>
    <dgm:cxn modelId="{16843F2E-4067-4B00-85AD-ED4A4D61146A}" srcId="{60474380-917E-4873-A3F4-64F9C3CF88B0}" destId="{B6F17BB2-A7F5-4243-B03B-9DB885E4671F}" srcOrd="2" destOrd="0" parTransId="{CBC714DB-9624-4FB8-8A11-64BF64BCDDA6}" sibTransId="{023D9D54-F6A9-43D6-87D8-0C3A2EC140F7}"/>
    <dgm:cxn modelId="{B6B2ADA1-D074-409B-905E-8A1AF1C1D23E}" type="presOf" srcId="{B3B0AA41-FC74-4848-A5D3-2A95E68DF68E}" destId="{214928D8-A142-4918-AD42-C8931747C0DF}" srcOrd="0" destOrd="0" presId="urn:microsoft.com/office/officeart/2005/8/layout/vList5"/>
    <dgm:cxn modelId="{EC1DEBA4-1B27-4CBE-AB24-8151C404D71E}" srcId="{B6F17BB2-A7F5-4243-B03B-9DB885E4671F}" destId="{4C6A4201-6155-4719-B049-0EFA3ED25DB8}" srcOrd="0" destOrd="0" parTransId="{CBC937B7-CF60-4A72-B002-1A680A78ECCA}" sibTransId="{20B63105-E135-4250-80AC-80809F118A49}"/>
    <dgm:cxn modelId="{6F8E52E0-19F2-4BBF-B2E5-67BA4D0809DB}" srcId="{60474380-917E-4873-A3F4-64F9C3CF88B0}" destId="{B3B0AA41-FC74-4848-A5D3-2A95E68DF68E}" srcOrd="0" destOrd="0" parTransId="{CEE90617-7915-4D62-A90A-88922BB120EF}" sibTransId="{7617CBE5-4665-4D92-B848-727DB73DC508}"/>
    <dgm:cxn modelId="{5ABDA8B1-87F2-46E8-A2A6-BFC92A818D44}" type="presOf" srcId="{0EF33D1D-6D79-407D-A4ED-07E86E81ECF1}" destId="{03F1350D-6624-4D54-A9D1-FE658D1DEF1C}" srcOrd="0" destOrd="0" presId="urn:microsoft.com/office/officeart/2005/8/layout/vList5"/>
    <dgm:cxn modelId="{649EE346-8AC1-4151-8841-F4B85927005C}" type="presOf" srcId="{4C6A4201-6155-4719-B049-0EFA3ED25DB8}" destId="{2218A99E-9CF2-4C92-9CD2-D30EFADDA9DE}" srcOrd="0" destOrd="0" presId="urn:microsoft.com/office/officeart/2005/8/layout/vList5"/>
    <dgm:cxn modelId="{C4A2E041-58F9-453D-B5D4-9993E9248C47}" type="presOf" srcId="{B6F17BB2-A7F5-4243-B03B-9DB885E4671F}" destId="{9CEDB723-21B3-444F-82DD-DB28CCAD010B}" srcOrd="0" destOrd="0" presId="urn:microsoft.com/office/officeart/2005/8/layout/vList5"/>
    <dgm:cxn modelId="{88EBE82B-BE58-4018-9357-F2D4570FB1AF}" type="presOf" srcId="{771576D1-FE05-4F00-851F-CAE737EDF6FB}" destId="{48F421B6-30CF-467E-88D1-95A26633CD85}" srcOrd="0" destOrd="0" presId="urn:microsoft.com/office/officeart/2005/8/layout/vList5"/>
    <dgm:cxn modelId="{94932342-DC2E-4959-8BF3-14FE4799CA36}" type="presParOf" srcId="{D7FA0C2B-14BC-4A98-AAFD-13C094F2F5AE}" destId="{2E996956-3958-4F84-9A58-B9534DF0DB28}" srcOrd="0" destOrd="0" presId="urn:microsoft.com/office/officeart/2005/8/layout/vList5"/>
    <dgm:cxn modelId="{BC302863-E537-4967-BCFA-233D15E5E81A}" type="presParOf" srcId="{2E996956-3958-4F84-9A58-B9534DF0DB28}" destId="{214928D8-A142-4918-AD42-C8931747C0DF}" srcOrd="0" destOrd="0" presId="urn:microsoft.com/office/officeart/2005/8/layout/vList5"/>
    <dgm:cxn modelId="{977C120F-13E6-4A73-853B-5330431D69B1}" type="presParOf" srcId="{2E996956-3958-4F84-9A58-B9534DF0DB28}" destId="{1B45831E-53ED-4218-8341-C61F30CC555B}" srcOrd="1" destOrd="0" presId="urn:microsoft.com/office/officeart/2005/8/layout/vList5"/>
    <dgm:cxn modelId="{55EB480B-7AEB-4069-9226-65B13E6C6AF1}" type="presParOf" srcId="{D7FA0C2B-14BC-4A98-AAFD-13C094F2F5AE}" destId="{F1457285-E541-4544-AC4F-56FEA55E8130}" srcOrd="1" destOrd="0" presId="urn:microsoft.com/office/officeart/2005/8/layout/vList5"/>
    <dgm:cxn modelId="{07E4C7B6-9E54-4EDF-B597-FC3A7F32E81A}" type="presParOf" srcId="{D7FA0C2B-14BC-4A98-AAFD-13C094F2F5AE}" destId="{B3D1CAC4-0EA1-4343-B0C6-76A42AF7A3A6}" srcOrd="2" destOrd="0" presId="urn:microsoft.com/office/officeart/2005/8/layout/vList5"/>
    <dgm:cxn modelId="{28CB9F70-3B35-45CA-803C-79A137201E7D}" type="presParOf" srcId="{B3D1CAC4-0EA1-4343-B0C6-76A42AF7A3A6}" destId="{03F1350D-6624-4D54-A9D1-FE658D1DEF1C}" srcOrd="0" destOrd="0" presId="urn:microsoft.com/office/officeart/2005/8/layout/vList5"/>
    <dgm:cxn modelId="{84796D64-F206-4D3D-8C7B-ECA36126BE44}" type="presParOf" srcId="{B3D1CAC4-0EA1-4343-B0C6-76A42AF7A3A6}" destId="{48F421B6-30CF-467E-88D1-95A26633CD85}" srcOrd="1" destOrd="0" presId="urn:microsoft.com/office/officeart/2005/8/layout/vList5"/>
    <dgm:cxn modelId="{2ADF3E7F-047A-42DF-A489-69FCCAD8F6F4}" type="presParOf" srcId="{D7FA0C2B-14BC-4A98-AAFD-13C094F2F5AE}" destId="{94BA4BAC-4E3B-4A71-AC90-28777B5503D4}" srcOrd="3" destOrd="0" presId="urn:microsoft.com/office/officeart/2005/8/layout/vList5"/>
    <dgm:cxn modelId="{CE131B85-41E8-4AD4-BEED-FD766415CCA6}" type="presParOf" srcId="{D7FA0C2B-14BC-4A98-AAFD-13C094F2F5AE}" destId="{268F444B-C228-4FD7-BE5F-5946FFC5041C}" srcOrd="4" destOrd="0" presId="urn:microsoft.com/office/officeart/2005/8/layout/vList5"/>
    <dgm:cxn modelId="{B223BDB3-7DB3-4AE5-8AD0-7CBF6A3FBBD1}" type="presParOf" srcId="{268F444B-C228-4FD7-BE5F-5946FFC5041C}" destId="{9CEDB723-21B3-444F-82DD-DB28CCAD010B}" srcOrd="0" destOrd="0" presId="urn:microsoft.com/office/officeart/2005/8/layout/vList5"/>
    <dgm:cxn modelId="{3BB4EB3F-F8E4-4818-AD42-D268A6AE46E3}" type="presParOf" srcId="{268F444B-C228-4FD7-BE5F-5946FFC5041C}" destId="{2218A99E-9CF2-4C92-9CD2-D30EFADDA9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474380-917E-4873-A3F4-64F9C3CF88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0AA41-FC74-4848-A5D3-2A95E68DF68E}">
      <dgm:prSet phldrT="[Text]"/>
      <dgm:spPr/>
      <dgm:t>
        <a:bodyPr/>
        <a:lstStyle/>
        <a:p>
          <a:r>
            <a:rPr lang="en-US" dirty="0" smtClean="0"/>
            <a:t>Better</a:t>
          </a:r>
          <a:endParaRPr lang="en-US" dirty="0"/>
        </a:p>
      </dgm:t>
    </dgm:pt>
    <dgm:pt modelId="{CEE90617-7915-4D62-A90A-88922BB120EF}" type="parTrans" cxnId="{6F8E52E0-19F2-4BBF-B2E5-67BA4D0809DB}">
      <dgm:prSet/>
      <dgm:spPr/>
      <dgm:t>
        <a:bodyPr/>
        <a:lstStyle/>
        <a:p>
          <a:endParaRPr lang="en-US"/>
        </a:p>
      </dgm:t>
    </dgm:pt>
    <dgm:pt modelId="{7617CBE5-4665-4D92-B848-727DB73DC508}" type="sibTrans" cxnId="{6F8E52E0-19F2-4BBF-B2E5-67BA4D0809DB}">
      <dgm:prSet/>
      <dgm:spPr/>
      <dgm:t>
        <a:bodyPr/>
        <a:lstStyle/>
        <a:p>
          <a:endParaRPr lang="en-US"/>
        </a:p>
      </dgm:t>
    </dgm:pt>
    <dgm:pt modelId="{05E0ADC1-C26A-4BD4-B626-018B017F256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No variance estimation issues</a:t>
          </a:r>
          <a:endParaRPr lang="en-US" dirty="0">
            <a:solidFill>
              <a:schemeClr val="bg1"/>
            </a:solidFill>
          </a:endParaRPr>
        </a:p>
      </dgm:t>
    </dgm:pt>
    <dgm:pt modelId="{CE746CFF-4EB8-4C4F-923E-4D78023895E9}" type="parTrans" cxnId="{46D286C9-DE6C-4596-B9FC-BDEF18C51DFD}">
      <dgm:prSet/>
      <dgm:spPr/>
      <dgm:t>
        <a:bodyPr/>
        <a:lstStyle/>
        <a:p>
          <a:endParaRPr lang="en-US"/>
        </a:p>
      </dgm:t>
    </dgm:pt>
    <dgm:pt modelId="{41A39539-791C-4D86-89EC-0B75B763AB06}" type="sibTrans" cxnId="{46D286C9-DE6C-4596-B9FC-BDEF18C51DFD}">
      <dgm:prSet/>
      <dgm:spPr/>
      <dgm:t>
        <a:bodyPr/>
        <a:lstStyle/>
        <a:p>
          <a:endParaRPr lang="en-US"/>
        </a:p>
      </dgm:t>
    </dgm:pt>
    <dgm:pt modelId="{0EF33D1D-6D79-407D-A4ED-07E86E81ECF1}">
      <dgm:prSet phldrT="[Text]"/>
      <dgm:spPr/>
      <dgm:t>
        <a:bodyPr/>
        <a:lstStyle/>
        <a:p>
          <a:r>
            <a:rPr lang="en-US" dirty="0" smtClean="0"/>
            <a:t>Faster</a:t>
          </a:r>
          <a:endParaRPr lang="en-US" dirty="0"/>
        </a:p>
      </dgm:t>
    </dgm:pt>
    <dgm:pt modelId="{0182FEB4-A2B8-4294-9766-0A8D130E3078}" type="parTrans" cxnId="{E74096AF-82B5-4556-B12F-A47663FA1CD4}">
      <dgm:prSet/>
      <dgm:spPr/>
      <dgm:t>
        <a:bodyPr/>
        <a:lstStyle/>
        <a:p>
          <a:endParaRPr lang="en-US"/>
        </a:p>
      </dgm:t>
    </dgm:pt>
    <dgm:pt modelId="{6B4326E4-3417-4E7F-B3EA-6535B560E907}" type="sibTrans" cxnId="{E74096AF-82B5-4556-B12F-A47663FA1CD4}">
      <dgm:prSet/>
      <dgm:spPr/>
      <dgm:t>
        <a:bodyPr/>
        <a:lstStyle/>
        <a:p>
          <a:endParaRPr lang="en-US"/>
        </a:p>
      </dgm:t>
    </dgm:pt>
    <dgm:pt modelId="{771576D1-FE05-4F00-851F-CAE737EDF6F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Days instead of months</a:t>
          </a:r>
          <a:endParaRPr lang="en-US" dirty="0">
            <a:solidFill>
              <a:schemeClr val="bg1"/>
            </a:solidFill>
          </a:endParaRPr>
        </a:p>
      </dgm:t>
    </dgm:pt>
    <dgm:pt modelId="{3EF12F00-C8B4-4FA6-8F32-AA85A5158F17}" type="parTrans" cxnId="{75D30878-009B-42CC-83B7-4E66646DA79D}">
      <dgm:prSet/>
      <dgm:spPr/>
      <dgm:t>
        <a:bodyPr/>
        <a:lstStyle/>
        <a:p>
          <a:endParaRPr lang="en-US"/>
        </a:p>
      </dgm:t>
    </dgm:pt>
    <dgm:pt modelId="{35A32FB4-339A-4B68-A121-460D177D7BA2}" type="sibTrans" cxnId="{75D30878-009B-42CC-83B7-4E66646DA79D}">
      <dgm:prSet/>
      <dgm:spPr/>
      <dgm:t>
        <a:bodyPr/>
        <a:lstStyle/>
        <a:p>
          <a:endParaRPr lang="en-US"/>
        </a:p>
      </dgm:t>
    </dgm:pt>
    <dgm:pt modelId="{B6F17BB2-A7F5-4243-B03B-9DB885E4671F}">
      <dgm:prSet phldrT="[Text]"/>
      <dgm:spPr/>
      <dgm:t>
        <a:bodyPr/>
        <a:lstStyle/>
        <a:p>
          <a:r>
            <a:rPr lang="en-US" dirty="0" smtClean="0"/>
            <a:t>Cheaper</a:t>
          </a:r>
          <a:endParaRPr lang="en-US" dirty="0"/>
        </a:p>
      </dgm:t>
    </dgm:pt>
    <dgm:pt modelId="{CBC714DB-9624-4FB8-8A11-64BF64BCDDA6}" type="parTrans" cxnId="{16843F2E-4067-4B00-85AD-ED4A4D61146A}">
      <dgm:prSet/>
      <dgm:spPr/>
      <dgm:t>
        <a:bodyPr/>
        <a:lstStyle/>
        <a:p>
          <a:endParaRPr lang="en-US"/>
        </a:p>
      </dgm:t>
    </dgm:pt>
    <dgm:pt modelId="{023D9D54-F6A9-43D6-87D8-0C3A2EC140F7}" type="sibTrans" cxnId="{16843F2E-4067-4B00-85AD-ED4A4D61146A}">
      <dgm:prSet/>
      <dgm:spPr/>
      <dgm:t>
        <a:bodyPr/>
        <a:lstStyle/>
        <a:p>
          <a:endParaRPr lang="en-US"/>
        </a:p>
      </dgm:t>
    </dgm:pt>
    <dgm:pt modelId="{4C6A4201-6155-4719-B049-0EFA3ED25DB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 single data source</a:t>
          </a:r>
          <a:endParaRPr lang="en-US" dirty="0">
            <a:solidFill>
              <a:schemeClr val="bg1"/>
            </a:solidFill>
          </a:endParaRPr>
        </a:p>
      </dgm:t>
    </dgm:pt>
    <dgm:pt modelId="{CBC937B7-CF60-4A72-B002-1A680A78ECCA}" type="parTrans" cxnId="{EC1DEBA4-1B27-4CBE-AB24-8151C404D71E}">
      <dgm:prSet/>
      <dgm:spPr/>
      <dgm:t>
        <a:bodyPr/>
        <a:lstStyle/>
        <a:p>
          <a:endParaRPr lang="en-US"/>
        </a:p>
      </dgm:t>
    </dgm:pt>
    <dgm:pt modelId="{20B63105-E135-4250-80AC-80809F118A49}" type="sibTrans" cxnId="{EC1DEBA4-1B27-4CBE-AB24-8151C404D71E}">
      <dgm:prSet/>
      <dgm:spPr/>
      <dgm:t>
        <a:bodyPr/>
        <a:lstStyle/>
        <a:p>
          <a:endParaRPr lang="en-US"/>
        </a:p>
      </dgm:t>
    </dgm:pt>
    <dgm:pt modelId="{D7FA0C2B-14BC-4A98-AAFD-13C094F2F5AE}" type="pres">
      <dgm:prSet presAssocID="{60474380-917E-4873-A3F4-64F9C3CF88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996956-3958-4F84-9A58-B9534DF0DB28}" type="pres">
      <dgm:prSet presAssocID="{B3B0AA41-FC74-4848-A5D3-2A95E68DF68E}" presName="linNode" presStyleCnt="0"/>
      <dgm:spPr/>
    </dgm:pt>
    <dgm:pt modelId="{214928D8-A142-4918-AD42-C8931747C0DF}" type="pres">
      <dgm:prSet presAssocID="{B3B0AA41-FC74-4848-A5D3-2A95E68DF6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5831E-53ED-4218-8341-C61F30CC555B}" type="pres">
      <dgm:prSet presAssocID="{B3B0AA41-FC74-4848-A5D3-2A95E68DF6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57285-E541-4544-AC4F-56FEA55E8130}" type="pres">
      <dgm:prSet presAssocID="{7617CBE5-4665-4D92-B848-727DB73DC508}" presName="sp" presStyleCnt="0"/>
      <dgm:spPr/>
    </dgm:pt>
    <dgm:pt modelId="{B3D1CAC4-0EA1-4343-B0C6-76A42AF7A3A6}" type="pres">
      <dgm:prSet presAssocID="{0EF33D1D-6D79-407D-A4ED-07E86E81ECF1}" presName="linNode" presStyleCnt="0"/>
      <dgm:spPr/>
    </dgm:pt>
    <dgm:pt modelId="{03F1350D-6624-4D54-A9D1-FE658D1DEF1C}" type="pres">
      <dgm:prSet presAssocID="{0EF33D1D-6D79-407D-A4ED-07E86E81ECF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421B6-30CF-467E-88D1-95A26633CD85}" type="pres">
      <dgm:prSet presAssocID="{0EF33D1D-6D79-407D-A4ED-07E86E81ECF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A4BAC-4E3B-4A71-AC90-28777B5503D4}" type="pres">
      <dgm:prSet presAssocID="{6B4326E4-3417-4E7F-B3EA-6535B560E907}" presName="sp" presStyleCnt="0"/>
      <dgm:spPr/>
    </dgm:pt>
    <dgm:pt modelId="{268F444B-C228-4FD7-BE5F-5946FFC5041C}" type="pres">
      <dgm:prSet presAssocID="{B6F17BB2-A7F5-4243-B03B-9DB885E4671F}" presName="linNode" presStyleCnt="0"/>
      <dgm:spPr/>
    </dgm:pt>
    <dgm:pt modelId="{9CEDB723-21B3-444F-82DD-DB28CCAD010B}" type="pres">
      <dgm:prSet presAssocID="{B6F17BB2-A7F5-4243-B03B-9DB885E467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8A99E-9CF2-4C92-9CD2-D30EFADDA9DE}" type="pres">
      <dgm:prSet presAssocID="{B6F17BB2-A7F5-4243-B03B-9DB885E467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7DFB9F-D7D5-47E0-8CFD-3B183E603630}" type="presOf" srcId="{4C6A4201-6155-4719-B049-0EFA3ED25DB8}" destId="{2218A99E-9CF2-4C92-9CD2-D30EFADDA9DE}" srcOrd="0" destOrd="0" presId="urn:microsoft.com/office/officeart/2005/8/layout/vList5"/>
    <dgm:cxn modelId="{75D30878-009B-42CC-83B7-4E66646DA79D}" srcId="{0EF33D1D-6D79-407D-A4ED-07E86E81ECF1}" destId="{771576D1-FE05-4F00-851F-CAE737EDF6FB}" srcOrd="0" destOrd="0" parTransId="{3EF12F00-C8B4-4FA6-8F32-AA85A5158F17}" sibTransId="{35A32FB4-339A-4B68-A121-460D177D7BA2}"/>
    <dgm:cxn modelId="{46D286C9-DE6C-4596-B9FC-BDEF18C51DFD}" srcId="{B3B0AA41-FC74-4848-A5D3-2A95E68DF68E}" destId="{05E0ADC1-C26A-4BD4-B626-018B017F2562}" srcOrd="0" destOrd="0" parTransId="{CE746CFF-4EB8-4C4F-923E-4D78023895E9}" sibTransId="{41A39539-791C-4D86-89EC-0B75B763AB06}"/>
    <dgm:cxn modelId="{FB649E20-EFD1-4485-95AB-118433012E74}" type="presOf" srcId="{0EF33D1D-6D79-407D-A4ED-07E86E81ECF1}" destId="{03F1350D-6624-4D54-A9D1-FE658D1DEF1C}" srcOrd="0" destOrd="0" presId="urn:microsoft.com/office/officeart/2005/8/layout/vList5"/>
    <dgm:cxn modelId="{E74096AF-82B5-4556-B12F-A47663FA1CD4}" srcId="{60474380-917E-4873-A3F4-64F9C3CF88B0}" destId="{0EF33D1D-6D79-407D-A4ED-07E86E81ECF1}" srcOrd="1" destOrd="0" parTransId="{0182FEB4-A2B8-4294-9766-0A8D130E3078}" sibTransId="{6B4326E4-3417-4E7F-B3EA-6535B560E907}"/>
    <dgm:cxn modelId="{16843F2E-4067-4B00-85AD-ED4A4D61146A}" srcId="{60474380-917E-4873-A3F4-64F9C3CF88B0}" destId="{B6F17BB2-A7F5-4243-B03B-9DB885E4671F}" srcOrd="2" destOrd="0" parTransId="{CBC714DB-9624-4FB8-8A11-64BF64BCDDA6}" sibTransId="{023D9D54-F6A9-43D6-87D8-0C3A2EC140F7}"/>
    <dgm:cxn modelId="{5F3595B3-7C09-440A-B5FB-9ADCBA2292C5}" type="presOf" srcId="{B6F17BB2-A7F5-4243-B03B-9DB885E4671F}" destId="{9CEDB723-21B3-444F-82DD-DB28CCAD010B}" srcOrd="0" destOrd="0" presId="urn:microsoft.com/office/officeart/2005/8/layout/vList5"/>
    <dgm:cxn modelId="{EC1DEBA4-1B27-4CBE-AB24-8151C404D71E}" srcId="{B6F17BB2-A7F5-4243-B03B-9DB885E4671F}" destId="{4C6A4201-6155-4719-B049-0EFA3ED25DB8}" srcOrd="0" destOrd="0" parTransId="{CBC937B7-CF60-4A72-B002-1A680A78ECCA}" sibTransId="{20B63105-E135-4250-80AC-80809F118A49}"/>
    <dgm:cxn modelId="{B7432689-4C41-4BB6-9CCE-85F23B278B93}" type="presOf" srcId="{771576D1-FE05-4F00-851F-CAE737EDF6FB}" destId="{48F421B6-30CF-467E-88D1-95A26633CD85}" srcOrd="0" destOrd="0" presId="urn:microsoft.com/office/officeart/2005/8/layout/vList5"/>
    <dgm:cxn modelId="{3BDE6A59-2DC0-47FF-BA3E-7CA92340E194}" type="presOf" srcId="{60474380-917E-4873-A3F4-64F9C3CF88B0}" destId="{D7FA0C2B-14BC-4A98-AAFD-13C094F2F5AE}" srcOrd="0" destOrd="0" presId="urn:microsoft.com/office/officeart/2005/8/layout/vList5"/>
    <dgm:cxn modelId="{467CC082-B63D-44A6-9051-44E5BAC2EACE}" type="presOf" srcId="{B3B0AA41-FC74-4848-A5D3-2A95E68DF68E}" destId="{214928D8-A142-4918-AD42-C8931747C0DF}" srcOrd="0" destOrd="0" presId="urn:microsoft.com/office/officeart/2005/8/layout/vList5"/>
    <dgm:cxn modelId="{6F8E52E0-19F2-4BBF-B2E5-67BA4D0809DB}" srcId="{60474380-917E-4873-A3F4-64F9C3CF88B0}" destId="{B3B0AA41-FC74-4848-A5D3-2A95E68DF68E}" srcOrd="0" destOrd="0" parTransId="{CEE90617-7915-4D62-A90A-88922BB120EF}" sibTransId="{7617CBE5-4665-4D92-B848-727DB73DC508}"/>
    <dgm:cxn modelId="{B6C31090-5EB0-472C-AFBE-1309FC0CBFC4}" type="presOf" srcId="{05E0ADC1-C26A-4BD4-B626-018B017F2562}" destId="{1B45831E-53ED-4218-8341-C61F30CC555B}" srcOrd="0" destOrd="0" presId="urn:microsoft.com/office/officeart/2005/8/layout/vList5"/>
    <dgm:cxn modelId="{D2E33633-15E2-44BE-B10C-392B5FBD1307}" type="presParOf" srcId="{D7FA0C2B-14BC-4A98-AAFD-13C094F2F5AE}" destId="{2E996956-3958-4F84-9A58-B9534DF0DB28}" srcOrd="0" destOrd="0" presId="urn:microsoft.com/office/officeart/2005/8/layout/vList5"/>
    <dgm:cxn modelId="{90913E27-CC7C-410E-9097-AF08F40E753F}" type="presParOf" srcId="{2E996956-3958-4F84-9A58-B9534DF0DB28}" destId="{214928D8-A142-4918-AD42-C8931747C0DF}" srcOrd="0" destOrd="0" presId="urn:microsoft.com/office/officeart/2005/8/layout/vList5"/>
    <dgm:cxn modelId="{8371FFFB-78F3-442B-BCA2-F6C223A28460}" type="presParOf" srcId="{2E996956-3958-4F84-9A58-B9534DF0DB28}" destId="{1B45831E-53ED-4218-8341-C61F30CC555B}" srcOrd="1" destOrd="0" presId="urn:microsoft.com/office/officeart/2005/8/layout/vList5"/>
    <dgm:cxn modelId="{93E5F032-119F-40FD-B839-70956FC001A9}" type="presParOf" srcId="{D7FA0C2B-14BC-4A98-AAFD-13C094F2F5AE}" destId="{F1457285-E541-4544-AC4F-56FEA55E8130}" srcOrd="1" destOrd="0" presId="urn:microsoft.com/office/officeart/2005/8/layout/vList5"/>
    <dgm:cxn modelId="{4DA17C19-7CED-4DC1-AAA5-1511A9E31C3D}" type="presParOf" srcId="{D7FA0C2B-14BC-4A98-AAFD-13C094F2F5AE}" destId="{B3D1CAC4-0EA1-4343-B0C6-76A42AF7A3A6}" srcOrd="2" destOrd="0" presId="urn:microsoft.com/office/officeart/2005/8/layout/vList5"/>
    <dgm:cxn modelId="{75A7AB7E-9BCB-4F45-AB85-1758FF359B1C}" type="presParOf" srcId="{B3D1CAC4-0EA1-4343-B0C6-76A42AF7A3A6}" destId="{03F1350D-6624-4D54-A9D1-FE658D1DEF1C}" srcOrd="0" destOrd="0" presId="urn:microsoft.com/office/officeart/2005/8/layout/vList5"/>
    <dgm:cxn modelId="{310EB0A3-18B1-4E50-BA77-132060EE8AEB}" type="presParOf" srcId="{B3D1CAC4-0EA1-4343-B0C6-76A42AF7A3A6}" destId="{48F421B6-30CF-467E-88D1-95A26633CD85}" srcOrd="1" destOrd="0" presId="urn:microsoft.com/office/officeart/2005/8/layout/vList5"/>
    <dgm:cxn modelId="{A7FB28F8-F8F2-4823-89F5-A5082731DC7F}" type="presParOf" srcId="{D7FA0C2B-14BC-4A98-AAFD-13C094F2F5AE}" destId="{94BA4BAC-4E3B-4A71-AC90-28777B5503D4}" srcOrd="3" destOrd="0" presId="urn:microsoft.com/office/officeart/2005/8/layout/vList5"/>
    <dgm:cxn modelId="{0852A674-B475-4C7E-BC67-4933A5F87823}" type="presParOf" srcId="{D7FA0C2B-14BC-4A98-AAFD-13C094F2F5AE}" destId="{268F444B-C228-4FD7-BE5F-5946FFC5041C}" srcOrd="4" destOrd="0" presId="urn:microsoft.com/office/officeart/2005/8/layout/vList5"/>
    <dgm:cxn modelId="{BBA49BF9-A45E-4252-A8D0-85B4E761E399}" type="presParOf" srcId="{268F444B-C228-4FD7-BE5F-5946FFC5041C}" destId="{9CEDB723-21B3-444F-82DD-DB28CCAD010B}" srcOrd="0" destOrd="0" presId="urn:microsoft.com/office/officeart/2005/8/layout/vList5"/>
    <dgm:cxn modelId="{FC48AB6A-DA94-4E68-B299-8409F3B94F16}" type="presParOf" srcId="{268F444B-C228-4FD7-BE5F-5946FFC5041C}" destId="{2218A99E-9CF2-4C92-9CD2-D30EFADDA9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5831E-53ED-4218-8341-C61F30CC555B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All the possible organizational structures</a:t>
          </a:r>
          <a:endParaRPr lang="en-US" sz="2700" kern="1200" dirty="0">
            <a:solidFill>
              <a:schemeClr val="bg1"/>
            </a:solidFill>
          </a:endParaRPr>
        </a:p>
      </dsp:txBody>
      <dsp:txXfrm rot="-5400000">
        <a:off x="2376678" y="199378"/>
        <a:ext cx="4169814" cy="1023916"/>
      </dsp:txXfrm>
    </dsp:sp>
    <dsp:sp modelId="{214928D8-A142-4918-AD42-C8931747C0DF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Better</a:t>
          </a:r>
          <a:endParaRPr lang="en-US" sz="3800" kern="1200" dirty="0"/>
        </a:p>
      </dsp:txBody>
      <dsp:txXfrm>
        <a:off x="69239" y="71388"/>
        <a:ext cx="2238199" cy="1279895"/>
      </dsp:txXfrm>
    </dsp:sp>
    <dsp:sp modelId="{48F421B6-30CF-467E-88D1-95A26633CD8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Months instead of years</a:t>
          </a:r>
          <a:endParaRPr lang="en-US" sz="2700" kern="1200" dirty="0">
            <a:solidFill>
              <a:schemeClr val="bg1"/>
            </a:solidFill>
          </a:endParaRPr>
        </a:p>
      </dsp:txBody>
      <dsp:txXfrm rot="-5400000">
        <a:off x="2376678" y="1688670"/>
        <a:ext cx="4169814" cy="1023916"/>
      </dsp:txXfrm>
    </dsp:sp>
    <dsp:sp modelId="{03F1350D-6624-4D54-A9D1-FE658D1DEF1C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Faster</a:t>
          </a:r>
          <a:endParaRPr lang="en-US" sz="3800" kern="1200" dirty="0"/>
        </a:p>
      </dsp:txBody>
      <dsp:txXfrm>
        <a:off x="69239" y="1560680"/>
        <a:ext cx="2238199" cy="1279895"/>
      </dsp:txXfrm>
    </dsp:sp>
    <dsp:sp modelId="{2218A99E-9CF2-4C92-9CD2-D30EFADDA9DE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Uses networks derived from claims data</a:t>
          </a:r>
          <a:endParaRPr lang="en-US" sz="2700" kern="1200" dirty="0">
            <a:solidFill>
              <a:schemeClr val="bg1"/>
            </a:solidFill>
          </a:endParaRPr>
        </a:p>
      </dsp:txBody>
      <dsp:txXfrm rot="-5400000">
        <a:off x="2376678" y="3177962"/>
        <a:ext cx="4169814" cy="1023916"/>
      </dsp:txXfrm>
    </dsp:sp>
    <dsp:sp modelId="{9CEDB723-21B3-444F-82DD-DB28CCAD010B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Cheaper</a:t>
          </a:r>
          <a:endParaRPr lang="en-US" sz="3800" kern="1200" dirty="0"/>
        </a:p>
      </dsp:txBody>
      <dsp:txXfrm>
        <a:off x="69239" y="3049972"/>
        <a:ext cx="2238199" cy="1279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5831E-53ED-4218-8341-C61F30CC555B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bg1"/>
              </a:solidFill>
            </a:rPr>
            <a:t>No profit motives or specialized expertise</a:t>
          </a:r>
          <a:endParaRPr lang="en-US" sz="3000" kern="1200" dirty="0">
            <a:solidFill>
              <a:schemeClr val="bg1"/>
            </a:solidFill>
          </a:endParaRPr>
        </a:p>
      </dsp:txBody>
      <dsp:txXfrm rot="-5400000">
        <a:off x="2376678" y="199378"/>
        <a:ext cx="4169814" cy="1023916"/>
      </dsp:txXfrm>
    </dsp:sp>
    <dsp:sp modelId="{214928D8-A142-4918-AD42-C8931747C0DF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Better</a:t>
          </a:r>
          <a:endParaRPr lang="en-US" sz="3800" kern="1200" dirty="0"/>
        </a:p>
      </dsp:txBody>
      <dsp:txXfrm>
        <a:off x="69239" y="71388"/>
        <a:ext cx="2238199" cy="1279895"/>
      </dsp:txXfrm>
    </dsp:sp>
    <dsp:sp modelId="{48F421B6-30CF-467E-88D1-95A26633CD8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bg1"/>
              </a:solidFill>
            </a:rPr>
            <a:t>Days instead of months</a:t>
          </a:r>
          <a:endParaRPr lang="en-US" sz="3000" kern="1200" dirty="0">
            <a:solidFill>
              <a:schemeClr val="bg1"/>
            </a:solidFill>
          </a:endParaRPr>
        </a:p>
      </dsp:txBody>
      <dsp:txXfrm rot="-5400000">
        <a:off x="2376678" y="1688670"/>
        <a:ext cx="4169814" cy="1023916"/>
      </dsp:txXfrm>
    </dsp:sp>
    <dsp:sp modelId="{03F1350D-6624-4D54-A9D1-FE658D1DEF1C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Faster</a:t>
          </a:r>
          <a:endParaRPr lang="en-US" sz="3800" kern="1200" dirty="0"/>
        </a:p>
      </dsp:txBody>
      <dsp:txXfrm>
        <a:off x="69239" y="1560680"/>
        <a:ext cx="2238199" cy="1279895"/>
      </dsp:txXfrm>
    </dsp:sp>
    <dsp:sp modelId="{2218A99E-9CF2-4C92-9CD2-D30EFADDA9DE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bg1"/>
              </a:solidFill>
            </a:rPr>
            <a:t>A handful of analysts</a:t>
          </a:r>
          <a:endParaRPr lang="en-US" sz="3000" kern="1200" dirty="0">
            <a:solidFill>
              <a:schemeClr val="bg1"/>
            </a:solidFill>
          </a:endParaRPr>
        </a:p>
      </dsp:txBody>
      <dsp:txXfrm rot="-5400000">
        <a:off x="2376678" y="3177962"/>
        <a:ext cx="4169814" cy="1023916"/>
      </dsp:txXfrm>
    </dsp:sp>
    <dsp:sp modelId="{9CEDB723-21B3-444F-82DD-DB28CCAD010B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Cheaper</a:t>
          </a:r>
          <a:endParaRPr lang="en-US" sz="3800" kern="1200" dirty="0"/>
        </a:p>
      </dsp:txBody>
      <dsp:txXfrm>
        <a:off x="69239" y="3049972"/>
        <a:ext cx="2238199" cy="1279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5831E-53ED-4218-8341-C61F30CC555B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bg1"/>
              </a:solidFill>
            </a:rPr>
            <a:t>No variance estimation issues</a:t>
          </a:r>
          <a:endParaRPr lang="en-US" sz="3400" kern="1200" dirty="0">
            <a:solidFill>
              <a:schemeClr val="bg1"/>
            </a:solidFill>
          </a:endParaRPr>
        </a:p>
      </dsp:txBody>
      <dsp:txXfrm rot="-5400000">
        <a:off x="2376678" y="199378"/>
        <a:ext cx="4169814" cy="1023916"/>
      </dsp:txXfrm>
    </dsp:sp>
    <dsp:sp modelId="{214928D8-A142-4918-AD42-C8931747C0DF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Better</a:t>
          </a:r>
          <a:endParaRPr lang="en-US" sz="3800" kern="1200" dirty="0"/>
        </a:p>
      </dsp:txBody>
      <dsp:txXfrm>
        <a:off x="69239" y="71388"/>
        <a:ext cx="2238199" cy="1279895"/>
      </dsp:txXfrm>
    </dsp:sp>
    <dsp:sp modelId="{48F421B6-30CF-467E-88D1-95A26633CD8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bg1"/>
              </a:solidFill>
            </a:rPr>
            <a:t>Days instead of months</a:t>
          </a:r>
          <a:endParaRPr lang="en-US" sz="3400" kern="1200" dirty="0">
            <a:solidFill>
              <a:schemeClr val="bg1"/>
            </a:solidFill>
          </a:endParaRPr>
        </a:p>
      </dsp:txBody>
      <dsp:txXfrm rot="-5400000">
        <a:off x="2376678" y="1688670"/>
        <a:ext cx="4169814" cy="1023916"/>
      </dsp:txXfrm>
    </dsp:sp>
    <dsp:sp modelId="{03F1350D-6624-4D54-A9D1-FE658D1DEF1C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Faster</a:t>
          </a:r>
          <a:endParaRPr lang="en-US" sz="3800" kern="1200" dirty="0"/>
        </a:p>
      </dsp:txBody>
      <dsp:txXfrm>
        <a:off x="69239" y="1560680"/>
        <a:ext cx="2238199" cy="1279895"/>
      </dsp:txXfrm>
    </dsp:sp>
    <dsp:sp modelId="{2218A99E-9CF2-4C92-9CD2-D30EFADDA9DE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>
              <a:solidFill>
                <a:schemeClr val="bg1"/>
              </a:solidFill>
            </a:rPr>
            <a:t>A single data source</a:t>
          </a:r>
          <a:endParaRPr lang="en-US" sz="3400" kern="1200" dirty="0">
            <a:solidFill>
              <a:schemeClr val="bg1"/>
            </a:solidFill>
          </a:endParaRPr>
        </a:p>
      </dsp:txBody>
      <dsp:txXfrm rot="-5400000">
        <a:off x="2376678" y="3177962"/>
        <a:ext cx="4169814" cy="1023916"/>
      </dsp:txXfrm>
    </dsp:sp>
    <dsp:sp modelId="{9CEDB723-21B3-444F-82DD-DB28CCAD010B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Cheaper</a:t>
          </a:r>
          <a:endParaRPr lang="en-US" sz="3800" kern="1200" dirty="0"/>
        </a:p>
      </dsp:txBody>
      <dsp:txXfrm>
        <a:off x="69239" y="3049972"/>
        <a:ext cx="2238199" cy="127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38913" y="9050338"/>
            <a:ext cx="376237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D6863643-2B99-45DA-A89F-0BC4A371493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5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8013" y="4394200"/>
            <a:ext cx="5694362" cy="456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06" tIns="44901" rIns="91406" bIns="449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9600" y="212725"/>
            <a:ext cx="5691188" cy="3941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84963" y="9067800"/>
            <a:ext cx="230187" cy="13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CEBBC34E-4028-4AC0-9B14-CA07861170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9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rtl="0" eaLnBrk="0" fontAlgn="base" hangingPunct="0">
      <a:spcBef>
        <a:spcPct val="100000"/>
      </a:spcBef>
      <a:spcAft>
        <a:spcPct val="0"/>
      </a:spcAft>
      <a:buFont typeface="Webdings" pitchFamily="18" charset="2"/>
      <a:buChar char="4"/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-163513" algn="l" rtl="0" eaLnBrk="0" fontAlgn="base" hangingPunct="0">
      <a:lnSpc>
        <a:spcPct val="85000"/>
      </a:lnSpc>
      <a:spcBef>
        <a:spcPct val="45000"/>
      </a:spcBef>
      <a:spcAft>
        <a:spcPct val="0"/>
      </a:spcAft>
      <a:buChar char="–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520700" indent="-176213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685800" indent="-163513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1FA8D-97D4-4759-8B4B-FCC2A9283078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69388" name="Text Box 44"/>
          <p:cNvSpPr txBox="1">
            <a:spLocks noChangeArrowheads="1"/>
          </p:cNvSpPr>
          <p:nvPr/>
        </p:nvSpPr>
        <p:spPr bwMode="auto">
          <a:xfrm>
            <a:off x="609600" y="4648200"/>
            <a:ext cx="5638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400" b="1" dirty="0"/>
              <a:t>Booz Allen Hamilton Standard Colors</a:t>
            </a:r>
            <a:endParaRPr lang="en-US" sz="1400" dirty="0"/>
          </a:p>
          <a:p>
            <a:pPr>
              <a:buClr>
                <a:schemeClr val="tx1"/>
              </a:buClr>
            </a:pPr>
            <a:r>
              <a:rPr lang="en-US" sz="1400" dirty="0"/>
              <a:t>Colors should be used in the color pairs whenever possible. Do not mix and match colors, use pairs together as shown.</a:t>
            </a:r>
          </a:p>
          <a:p>
            <a:pPr>
              <a:buClr>
                <a:schemeClr val="tx1"/>
              </a:buClr>
            </a:pPr>
            <a:r>
              <a:rPr lang="en-US" sz="1400" dirty="0"/>
              <a:t>Black, White and Gray can be used with any of the other colors.</a:t>
            </a:r>
          </a:p>
        </p:txBody>
      </p:sp>
      <p:sp>
        <p:nvSpPr>
          <p:cNvPr id="569389" name="Rectangle 45"/>
          <p:cNvSpPr>
            <a:spLocks noChangeArrowheads="1"/>
          </p:cNvSpPr>
          <p:nvPr/>
        </p:nvSpPr>
        <p:spPr bwMode="auto">
          <a:xfrm>
            <a:off x="685800" y="6640513"/>
            <a:ext cx="688975" cy="690562"/>
          </a:xfrm>
          <a:prstGeom prst="rect">
            <a:avLst/>
          </a:prstGeom>
          <a:solidFill>
            <a:srgbClr val="3601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9390" name="Rectangle 46"/>
          <p:cNvSpPr>
            <a:spLocks noChangeArrowheads="1"/>
          </p:cNvSpPr>
          <p:nvPr/>
        </p:nvSpPr>
        <p:spPr bwMode="auto">
          <a:xfrm>
            <a:off x="1035050" y="7134225"/>
            <a:ext cx="688975" cy="688975"/>
          </a:xfrm>
          <a:prstGeom prst="rect">
            <a:avLst/>
          </a:prstGeom>
          <a:solidFill>
            <a:srgbClr val="F205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9391" name="Rectangle 47"/>
          <p:cNvSpPr>
            <a:spLocks noChangeArrowheads="1"/>
          </p:cNvSpPr>
          <p:nvPr/>
        </p:nvSpPr>
        <p:spPr bwMode="auto">
          <a:xfrm>
            <a:off x="1890713" y="6640513"/>
            <a:ext cx="688975" cy="690562"/>
          </a:xfrm>
          <a:prstGeom prst="rect">
            <a:avLst/>
          </a:prstGeom>
          <a:solidFill>
            <a:srgbClr val="0F43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9392" name="Rectangle 48"/>
          <p:cNvSpPr>
            <a:spLocks noChangeArrowheads="1"/>
          </p:cNvSpPr>
          <p:nvPr/>
        </p:nvSpPr>
        <p:spPr bwMode="auto">
          <a:xfrm>
            <a:off x="2249488" y="7134225"/>
            <a:ext cx="688975" cy="688975"/>
          </a:xfrm>
          <a:prstGeom prst="rect">
            <a:avLst/>
          </a:prstGeom>
          <a:solidFill>
            <a:srgbClr val="E8F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9393" name="Rectangle 49"/>
          <p:cNvSpPr>
            <a:spLocks noChangeArrowheads="1"/>
          </p:cNvSpPr>
          <p:nvPr/>
        </p:nvSpPr>
        <p:spPr bwMode="auto">
          <a:xfrm>
            <a:off x="3152775" y="6640513"/>
            <a:ext cx="690563" cy="690562"/>
          </a:xfrm>
          <a:prstGeom prst="rect">
            <a:avLst/>
          </a:prstGeom>
          <a:solidFill>
            <a:srgbClr val="0B1F6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9394" name="Rectangle 50"/>
          <p:cNvSpPr>
            <a:spLocks noChangeArrowheads="1"/>
          </p:cNvSpPr>
          <p:nvPr/>
        </p:nvSpPr>
        <p:spPr bwMode="auto">
          <a:xfrm>
            <a:off x="3492500" y="7134225"/>
            <a:ext cx="688975" cy="688975"/>
          </a:xfrm>
          <a:prstGeom prst="rect">
            <a:avLst/>
          </a:prstGeom>
          <a:solidFill>
            <a:srgbClr val="7ECC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9395" name="Rectangle 51"/>
          <p:cNvSpPr>
            <a:spLocks noChangeArrowheads="1"/>
          </p:cNvSpPr>
          <p:nvPr/>
        </p:nvSpPr>
        <p:spPr bwMode="auto">
          <a:xfrm>
            <a:off x="5564188" y="6640513"/>
            <a:ext cx="687387" cy="690562"/>
          </a:xfrm>
          <a:prstGeom prst="rect">
            <a:avLst/>
          </a:prstGeom>
          <a:solidFill>
            <a:srgbClr val="9E9E9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9396" name="Rectangle 52"/>
          <p:cNvSpPr>
            <a:spLocks noChangeArrowheads="1"/>
          </p:cNvSpPr>
          <p:nvPr/>
        </p:nvSpPr>
        <p:spPr bwMode="auto">
          <a:xfrm>
            <a:off x="4359275" y="6640513"/>
            <a:ext cx="687388" cy="690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9397" name="Rectangle 53"/>
          <p:cNvSpPr>
            <a:spLocks noChangeArrowheads="1"/>
          </p:cNvSpPr>
          <p:nvPr/>
        </p:nvSpPr>
        <p:spPr bwMode="auto">
          <a:xfrm>
            <a:off x="4697413" y="7134225"/>
            <a:ext cx="688975" cy="688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9398" name="Text Box 54"/>
          <p:cNvSpPr txBox="1">
            <a:spLocks noChangeArrowheads="1"/>
          </p:cNvSpPr>
          <p:nvPr/>
        </p:nvSpPr>
        <p:spPr bwMode="auto">
          <a:xfrm>
            <a:off x="715963" y="5754688"/>
            <a:ext cx="768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Purple </a:t>
            </a:r>
            <a:br>
              <a:rPr lang="en-US" sz="800" dirty="0"/>
            </a:br>
            <a:r>
              <a:rPr lang="en-US" sz="800" dirty="0"/>
              <a:t>Pantone 2765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R	12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G	4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B	79</a:t>
            </a:r>
          </a:p>
        </p:txBody>
      </p:sp>
      <p:sp>
        <p:nvSpPr>
          <p:cNvPr id="569399" name="Text Box 55"/>
          <p:cNvSpPr txBox="1">
            <a:spLocks noChangeArrowheads="1"/>
          </p:cNvSpPr>
          <p:nvPr/>
        </p:nvSpPr>
        <p:spPr bwMode="auto">
          <a:xfrm>
            <a:off x="1895475" y="5754688"/>
            <a:ext cx="768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Green </a:t>
            </a:r>
            <a:br>
              <a:rPr lang="en-US" sz="800" dirty="0"/>
            </a:br>
            <a:r>
              <a:rPr lang="en-US" sz="800" dirty="0"/>
              <a:t>Pantone </a:t>
            </a:r>
            <a:br>
              <a:rPr lang="en-US" sz="800" dirty="0"/>
            </a:br>
            <a:r>
              <a:rPr lang="en-US" sz="800" dirty="0"/>
              <a:t>357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R	15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G	67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B	24</a:t>
            </a:r>
          </a:p>
        </p:txBody>
      </p:sp>
      <p:sp>
        <p:nvSpPr>
          <p:cNvPr id="569400" name="Text Box 56"/>
          <p:cNvSpPr txBox="1">
            <a:spLocks noChangeArrowheads="1"/>
          </p:cNvSpPr>
          <p:nvPr/>
        </p:nvSpPr>
        <p:spPr bwMode="auto">
          <a:xfrm>
            <a:off x="3170238" y="5754688"/>
            <a:ext cx="768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Blue </a:t>
            </a:r>
            <a:br>
              <a:rPr lang="en-US" sz="800" dirty="0"/>
            </a:br>
            <a:r>
              <a:rPr lang="en-US" sz="800" dirty="0"/>
              <a:t>Pantone 2</a:t>
            </a:r>
            <a:br>
              <a:rPr lang="en-US" sz="800" dirty="0"/>
            </a:br>
            <a:r>
              <a:rPr lang="en-US" sz="800" dirty="0"/>
              <a:t>88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R	11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G	31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B	101</a:t>
            </a:r>
          </a:p>
        </p:txBody>
      </p:sp>
      <p:sp>
        <p:nvSpPr>
          <p:cNvPr id="569401" name="Text Box 57"/>
          <p:cNvSpPr txBox="1">
            <a:spLocks noChangeArrowheads="1"/>
          </p:cNvSpPr>
          <p:nvPr/>
        </p:nvSpPr>
        <p:spPr bwMode="auto">
          <a:xfrm>
            <a:off x="4376738" y="6365875"/>
            <a:ext cx="769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Black </a:t>
            </a:r>
          </a:p>
        </p:txBody>
      </p:sp>
      <p:sp>
        <p:nvSpPr>
          <p:cNvPr id="569402" name="Text Box 58"/>
          <p:cNvSpPr txBox="1">
            <a:spLocks noChangeArrowheads="1"/>
          </p:cNvSpPr>
          <p:nvPr/>
        </p:nvSpPr>
        <p:spPr bwMode="auto">
          <a:xfrm>
            <a:off x="5554663" y="5876925"/>
            <a:ext cx="769937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Pantone Cool Gray 6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R	158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G	158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B	158</a:t>
            </a:r>
          </a:p>
        </p:txBody>
      </p:sp>
      <p:sp>
        <p:nvSpPr>
          <p:cNvPr id="569403" name="Text Box 59"/>
          <p:cNvSpPr txBox="1">
            <a:spLocks noChangeArrowheads="1"/>
          </p:cNvSpPr>
          <p:nvPr/>
        </p:nvSpPr>
        <p:spPr bwMode="auto">
          <a:xfrm>
            <a:off x="1068388" y="7889875"/>
            <a:ext cx="7699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Red </a:t>
            </a:r>
            <a:br>
              <a:rPr lang="en-US" sz="800" dirty="0"/>
            </a:br>
            <a:r>
              <a:rPr lang="en-US" sz="800" dirty="0"/>
              <a:t>Pantone </a:t>
            </a:r>
            <a:br>
              <a:rPr lang="en-US" sz="800" dirty="0"/>
            </a:br>
            <a:r>
              <a:rPr lang="en-US" sz="800" dirty="0"/>
              <a:t>485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R	252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G	5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B	14</a:t>
            </a:r>
          </a:p>
        </p:txBody>
      </p:sp>
      <p:sp>
        <p:nvSpPr>
          <p:cNvPr id="569404" name="Text Box 60"/>
          <p:cNvSpPr txBox="1">
            <a:spLocks noChangeArrowheads="1"/>
          </p:cNvSpPr>
          <p:nvPr/>
        </p:nvSpPr>
        <p:spPr bwMode="auto">
          <a:xfrm>
            <a:off x="2247900" y="7889875"/>
            <a:ext cx="7699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Yellow </a:t>
            </a:r>
            <a:br>
              <a:rPr lang="en-US" sz="800" dirty="0"/>
            </a:br>
            <a:r>
              <a:rPr lang="en-US" sz="800" dirty="0"/>
              <a:t>Pantone 3965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R	232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G	244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B	4</a:t>
            </a:r>
          </a:p>
        </p:txBody>
      </p:sp>
      <p:sp>
        <p:nvSpPr>
          <p:cNvPr id="569405" name="Text Box 61"/>
          <p:cNvSpPr txBox="1">
            <a:spLocks noChangeArrowheads="1"/>
          </p:cNvSpPr>
          <p:nvPr/>
        </p:nvSpPr>
        <p:spPr bwMode="auto">
          <a:xfrm>
            <a:off x="3522663" y="7889875"/>
            <a:ext cx="7699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Aqua </a:t>
            </a:r>
            <a:br>
              <a:rPr lang="en-US" sz="800" dirty="0"/>
            </a:br>
            <a:r>
              <a:rPr lang="en-US" sz="800" dirty="0"/>
              <a:t>Pantone </a:t>
            </a:r>
            <a:br>
              <a:rPr lang="en-US" sz="800" dirty="0"/>
            </a:br>
            <a:r>
              <a:rPr lang="en-US" sz="800" dirty="0"/>
              <a:t>319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R	126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G	204</a:t>
            </a:r>
          </a:p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B	189</a:t>
            </a:r>
          </a:p>
        </p:txBody>
      </p:sp>
      <p:sp>
        <p:nvSpPr>
          <p:cNvPr id="569406" name="Text Box 62"/>
          <p:cNvSpPr txBox="1">
            <a:spLocks noChangeArrowheads="1"/>
          </p:cNvSpPr>
          <p:nvPr/>
        </p:nvSpPr>
        <p:spPr bwMode="auto">
          <a:xfrm>
            <a:off x="4729163" y="7889875"/>
            <a:ext cx="769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chemeClr val="tx1"/>
              </a:buClr>
              <a:tabLst>
                <a:tab pos="574675" algn="r"/>
              </a:tabLst>
            </a:pPr>
            <a:r>
              <a:rPr lang="en-US" sz="800" dirty="0"/>
              <a:t>White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C34E-4028-4AC0-9B14-CA078611700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8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C34E-4028-4AC0-9B14-CA07861170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1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7C748-44EC-4A39-B7A4-3D84E650E74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0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12" name="Picture 2112" descr="&#10;aqua_band.png                                                  000C0F54krm HD   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899650" cy="530225"/>
          </a:xfrm>
          <a:prstGeom prst="rect">
            <a:avLst/>
          </a:prstGeom>
          <a:noFill/>
        </p:spPr>
      </p:pic>
      <p:pic>
        <p:nvPicPr>
          <p:cNvPr id="514113" name="Picture 2113" descr="boozAllen_white_on_aqua.png                                    000C0F54krm HD                         ABA78158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ECCBD"/>
              </a:clrFrom>
              <a:clrTo>
                <a:srgbClr val="7ECC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5975" y="6237288"/>
            <a:ext cx="2733675" cy="465137"/>
          </a:xfrm>
          <a:prstGeom prst="rect">
            <a:avLst/>
          </a:prstGeom>
          <a:noFill/>
        </p:spPr>
      </p:pic>
      <p:sp>
        <p:nvSpPr>
          <p:cNvPr id="514104" name="Text Box 2104"/>
          <p:cNvSpPr txBox="1">
            <a:spLocks noChangeArrowheads="1"/>
          </p:cNvSpPr>
          <p:nvPr/>
        </p:nvSpPr>
        <p:spPr bwMode="auto">
          <a:xfrm>
            <a:off x="938530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fld id="{3B025D38-8442-41A3-810A-13A3388D8496}" type="slidenum">
              <a:rPr lang="en-US" sz="900"/>
              <a:pPr algn="r"/>
              <a:t>‹#›</a:t>
            </a:fld>
            <a:endParaRPr lang="en-US" sz="900" dirty="0"/>
          </a:p>
        </p:txBody>
      </p:sp>
      <p:sp>
        <p:nvSpPr>
          <p:cNvPr id="514106" name="Rectangle 2106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743200"/>
            <a:ext cx="6705600" cy="2971800"/>
          </a:xfrm>
        </p:spPr>
        <p:txBody>
          <a:bodyPr/>
          <a:lstStyle>
            <a:lvl1pPr>
              <a:defRPr/>
            </a:lvl1pPr>
            <a:lvl2pPr marL="452438" lvl="1" indent="-215900">
              <a:defRPr/>
            </a:lvl2pPr>
          </a:lstStyle>
          <a:p>
            <a:r>
              <a:rPr lang="en-US"/>
              <a:t>Click to edit Master subtitle style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4107" name="Rectangle 2107"/>
          <p:cNvSpPr>
            <a:spLocks noGrp="1" noChangeArrowheads="1"/>
          </p:cNvSpPr>
          <p:nvPr>
            <p:ph type="ctrTitle"/>
          </p:nvPr>
        </p:nvSpPr>
        <p:spPr>
          <a:xfrm>
            <a:off x="1600200" y="1219200"/>
            <a:ext cx="6705600" cy="1143000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108" name="Line 2108"/>
          <p:cNvSpPr>
            <a:spLocks noChangeShapeType="1"/>
          </p:cNvSpPr>
          <p:nvPr/>
        </p:nvSpPr>
        <p:spPr bwMode="auto">
          <a:xfrm>
            <a:off x="1422400" y="1905000"/>
            <a:ext cx="0" cy="457200"/>
          </a:xfrm>
          <a:prstGeom prst="line">
            <a:avLst/>
          </a:prstGeom>
          <a:noFill/>
          <a:ln w="76200">
            <a:solidFill>
              <a:srgbClr val="7ECCB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381000"/>
            <a:ext cx="22479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5913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305300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4000"/>
            <a:ext cx="4305300" cy="4191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97" name="Picture 73" descr="&#10;aqua_band.png                                                  000C0F54krm HD                         ABA78158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172200"/>
            <a:ext cx="9899650" cy="530225"/>
          </a:xfrm>
          <a:prstGeom prst="rect">
            <a:avLst/>
          </a:prstGeom>
          <a:noFill/>
        </p:spPr>
      </p:pic>
      <p:pic>
        <p:nvPicPr>
          <p:cNvPr id="513098" name="Picture 74" descr="boozAllen_white_on_aqua.png                                    000C0F54krm HD                         ABA78158: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7ECCBD"/>
              </a:clrFrom>
              <a:clrTo>
                <a:srgbClr val="7ECC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5975" y="6237288"/>
            <a:ext cx="2733675" cy="465137"/>
          </a:xfrm>
          <a:prstGeom prst="rect">
            <a:avLst/>
          </a:prstGeom>
          <a:noFill/>
        </p:spPr>
      </p:pic>
      <p:sp>
        <p:nvSpPr>
          <p:cNvPr id="513082" name="Text Box 58"/>
          <p:cNvSpPr txBox="1">
            <a:spLocks noChangeArrowheads="1"/>
          </p:cNvSpPr>
          <p:nvPr/>
        </p:nvSpPr>
        <p:spPr bwMode="auto">
          <a:xfrm>
            <a:off x="9385300" y="6715125"/>
            <a:ext cx="1397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/>
            <a:fld id="{F2D5D10D-B92F-4860-B99D-2AC780D9E5C3}" type="slidenum">
              <a:rPr lang="en-US" sz="900"/>
              <a:pPr algn="r"/>
              <a:t>‹#›</a:t>
            </a:fld>
            <a:endParaRPr lang="en-US" sz="900" dirty="0"/>
          </a:p>
        </p:txBody>
      </p:sp>
      <p:sp>
        <p:nvSpPr>
          <p:cNvPr id="51309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13093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985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100000"/>
        </a:spcBef>
        <a:spcAft>
          <a:spcPct val="0"/>
        </a:spcAft>
        <a:buClr>
          <a:srgbClr val="7ECCBD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06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7ECCBD"/>
        </a:buClr>
        <a:buChar char="–"/>
        <a:defRPr sz="1600">
          <a:solidFill>
            <a:schemeClr val="tx1"/>
          </a:solidFill>
          <a:latin typeface="+mn-lt"/>
        </a:defRPr>
      </a:lvl2pPr>
      <a:lvl3pPr marL="2278063" indent="47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7ECCBD"/>
        </a:buClr>
        <a:buFont typeface="Webdings" pitchFamily="18" charset="2"/>
        <a:defRPr sz="1600">
          <a:solidFill>
            <a:schemeClr val="tx1"/>
          </a:solidFill>
          <a:latin typeface="+mn-lt"/>
        </a:defRPr>
      </a:lvl3pPr>
      <a:lvl4pPr marL="2397125" indent="476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7ECCBD"/>
        </a:buClr>
        <a:defRPr sz="1600">
          <a:solidFill>
            <a:schemeClr val="tx1"/>
          </a:solidFill>
          <a:latin typeface="+mn-lt"/>
        </a:defRPr>
      </a:lvl4pPr>
      <a:lvl5pPr marL="2516188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5pPr>
      <a:lvl6pPr marL="2973388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6pPr>
      <a:lvl7pPr marL="3430588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7pPr>
      <a:lvl8pPr marL="3887788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8pPr>
      <a:lvl9pPr marL="4344988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chart" Target="../charts/chart1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wmf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wmf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microsoft.com/office/2007/relationships/hdphoto" Target="../media/hdphoto8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5" Type="http://schemas.microsoft.com/office/2007/relationships/hdphoto" Target="../media/hdphoto5.wdp"/><Relationship Id="rId10" Type="http://schemas.openxmlformats.org/officeDocument/2006/relationships/image" Target="../media/image24.png"/><Relationship Id="rId4" Type="http://schemas.openxmlformats.org/officeDocument/2006/relationships/image" Target="../media/image43.png"/><Relationship Id="rId9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zallen.com/analytic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402" name="Picture 82" descr="&#10;aqua_band.png                                                  000C0F54krm HD      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6172200"/>
            <a:ext cx="9899650" cy="530225"/>
          </a:xfrm>
          <a:prstGeom prst="rect">
            <a:avLst/>
          </a:prstGeom>
          <a:noFill/>
        </p:spPr>
      </p:pic>
      <p:pic>
        <p:nvPicPr>
          <p:cNvPr id="568403" name="Picture 83" descr="boozAllen_white_on_aqua.png                                    000C0F54krm HD                         ABA78158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7ECCBD"/>
              </a:clrFrom>
              <a:clrTo>
                <a:srgbClr val="7ECC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563" y="6237288"/>
            <a:ext cx="2733675" cy="465137"/>
          </a:xfrm>
          <a:prstGeom prst="rect">
            <a:avLst/>
          </a:prstGeom>
          <a:noFill/>
        </p:spPr>
      </p:pic>
      <p:sp>
        <p:nvSpPr>
          <p:cNvPr id="568350" name="Rectangle 30"/>
          <p:cNvSpPr>
            <a:spLocks noChangeArrowheads="1"/>
          </p:cNvSpPr>
          <p:nvPr/>
        </p:nvSpPr>
        <p:spPr bwMode="auto">
          <a:xfrm>
            <a:off x="5738813" y="4094163"/>
            <a:ext cx="25098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r>
              <a:rPr lang="en-US" sz="1400" dirty="0" smtClean="0"/>
              <a:t>San Francisco, CA</a:t>
            </a:r>
            <a:endParaRPr lang="en-US" sz="1400" dirty="0"/>
          </a:p>
          <a:p>
            <a:pPr algn="r"/>
            <a:r>
              <a:rPr lang="en-US" sz="1400" dirty="0" smtClean="0"/>
              <a:t>10/17/2012</a:t>
            </a:r>
            <a:endParaRPr lang="en-US" sz="1400" dirty="0"/>
          </a:p>
        </p:txBody>
      </p:sp>
      <p:sp>
        <p:nvSpPr>
          <p:cNvPr id="568372" name="Rectangle 52"/>
          <p:cNvSpPr>
            <a:spLocks noChangeArrowheads="1"/>
          </p:cNvSpPr>
          <p:nvPr/>
        </p:nvSpPr>
        <p:spPr bwMode="auto">
          <a:xfrm>
            <a:off x="1920875" y="2133600"/>
            <a:ext cx="6384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en-US" sz="3200" b="1" dirty="0"/>
              <a:t>Beyond the patient: Studying whole healthcare systems using claims </a:t>
            </a:r>
            <a:r>
              <a:rPr lang="en-US" sz="3200" b="1" dirty="0" smtClean="0"/>
              <a:t>data</a:t>
            </a:r>
            <a:endParaRPr lang="en-US" sz="3200" dirty="0"/>
          </a:p>
        </p:txBody>
      </p:sp>
      <p:sp>
        <p:nvSpPr>
          <p:cNvPr id="568373" name="Line 53"/>
          <p:cNvSpPr>
            <a:spLocks noChangeShapeType="1"/>
          </p:cNvSpPr>
          <p:nvPr/>
        </p:nvSpPr>
        <p:spPr bwMode="auto">
          <a:xfrm>
            <a:off x="1609725" y="1524000"/>
            <a:ext cx="0" cy="1905000"/>
          </a:xfrm>
          <a:prstGeom prst="line">
            <a:avLst/>
          </a:prstGeom>
          <a:noFill/>
          <a:ln w="101600">
            <a:solidFill>
              <a:srgbClr val="7ECCB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26" name="Picture 2" descr="O'Reilly Strata Conference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8" y="6237288"/>
            <a:ext cx="738868" cy="3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3"/>
    </mc:Choice>
    <mc:Fallback xmlns="">
      <p:transition spd="slow" advTm="267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patient’s network is unique.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4153227" y="3714627"/>
            <a:ext cx="2362200" cy="1828800"/>
            <a:chOff x="1370012" y="1688926"/>
            <a:chExt cx="2362200" cy="1828800"/>
          </a:xfrm>
        </p:grpSpPr>
        <p:sp>
          <p:nvSpPr>
            <p:cNvPr id="5" name="Oval 4"/>
            <p:cNvSpPr/>
            <p:nvPr/>
          </p:nvSpPr>
          <p:spPr bwMode="auto">
            <a:xfrm>
              <a:off x="1827212" y="1688926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370012" y="2603326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198812" y="2222326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513012" y="3060526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>
              <a:stCxn id="6" idx="5"/>
              <a:endCxn id="9" idx="2"/>
            </p:cNvCxnSpPr>
            <p:nvPr/>
          </p:nvCxnSpPr>
          <p:spPr bwMode="auto">
            <a:xfrm>
              <a:off x="1825297" y="2993571"/>
              <a:ext cx="687715" cy="29555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>
              <a:stCxn id="5" idx="6"/>
              <a:endCxn id="8" idx="1"/>
            </p:cNvCxnSpPr>
            <p:nvPr/>
          </p:nvCxnSpPr>
          <p:spPr bwMode="auto">
            <a:xfrm>
              <a:off x="2360612" y="1917526"/>
              <a:ext cx="916315" cy="371755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6" idx="0"/>
              <a:endCxn id="5" idx="3"/>
            </p:cNvCxnSpPr>
            <p:nvPr/>
          </p:nvCxnSpPr>
          <p:spPr bwMode="auto">
            <a:xfrm flipV="1">
              <a:off x="1636712" y="2079171"/>
              <a:ext cx="268615" cy="52415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9" idx="7"/>
              <a:endCxn id="8" idx="3"/>
            </p:cNvCxnSpPr>
            <p:nvPr/>
          </p:nvCxnSpPr>
          <p:spPr bwMode="auto">
            <a:xfrm flipV="1">
              <a:off x="2968297" y="2612571"/>
              <a:ext cx="308630" cy="51491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5" idx="4"/>
              <a:endCxn id="9" idx="1"/>
            </p:cNvCxnSpPr>
            <p:nvPr/>
          </p:nvCxnSpPr>
          <p:spPr bwMode="auto">
            <a:xfrm>
              <a:off x="2093912" y="2146126"/>
              <a:ext cx="497215" cy="981355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>
              <a:endCxn id="8" idx="2"/>
            </p:cNvCxnSpPr>
            <p:nvPr/>
          </p:nvCxnSpPr>
          <p:spPr bwMode="auto">
            <a:xfrm flipV="1">
              <a:off x="1903412" y="2450926"/>
              <a:ext cx="1295400" cy="31976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6"/>
            <p:cNvSpPr/>
            <p:nvPr/>
          </p:nvSpPr>
          <p:spPr bwMode="auto">
            <a:xfrm>
              <a:off x="2169154" y="2313493"/>
              <a:ext cx="533400" cy="4572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171570" y="1658729"/>
            <a:ext cx="2362200" cy="1371600"/>
            <a:chOff x="6171570" y="1658729"/>
            <a:chExt cx="2362200" cy="1371600"/>
          </a:xfrm>
        </p:grpSpPr>
        <p:sp>
          <p:nvSpPr>
            <p:cNvPr id="47" name="Oval 46"/>
            <p:cNvSpPr/>
            <p:nvPr/>
          </p:nvSpPr>
          <p:spPr bwMode="auto">
            <a:xfrm>
              <a:off x="6628770" y="1658729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171570" y="2573129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8000370" y="2192129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2" name="Straight Connector 51"/>
            <p:cNvCxnSpPr>
              <a:stCxn id="47" idx="6"/>
              <a:endCxn id="49" idx="1"/>
            </p:cNvCxnSpPr>
            <p:nvPr/>
          </p:nvCxnSpPr>
          <p:spPr bwMode="auto">
            <a:xfrm>
              <a:off x="7162170" y="1887329"/>
              <a:ext cx="916315" cy="371755"/>
            </a:xfrm>
            <a:prstGeom prst="line">
              <a:avLst/>
            </a:prstGeom>
            <a:solidFill>
              <a:schemeClr val="bg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48" idx="0"/>
              <a:endCxn id="47" idx="3"/>
            </p:cNvCxnSpPr>
            <p:nvPr/>
          </p:nvCxnSpPr>
          <p:spPr bwMode="auto">
            <a:xfrm flipV="1">
              <a:off x="6438270" y="2048974"/>
              <a:ext cx="268615" cy="52415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>
              <a:endCxn id="49" idx="2"/>
            </p:cNvCxnSpPr>
            <p:nvPr/>
          </p:nvCxnSpPr>
          <p:spPr bwMode="auto">
            <a:xfrm flipV="1">
              <a:off x="6704970" y="2420729"/>
              <a:ext cx="1295400" cy="31976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Oval 56"/>
            <p:cNvSpPr/>
            <p:nvPr/>
          </p:nvSpPr>
          <p:spPr bwMode="auto">
            <a:xfrm>
              <a:off x="6819270" y="2123412"/>
              <a:ext cx="533400" cy="4572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7741607" y="1587309"/>
            <a:ext cx="1600200" cy="46166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Weak Links = </a:t>
            </a:r>
          </a:p>
          <a:p>
            <a:r>
              <a:rPr lang="en-US" dirty="0" smtClean="0"/>
              <a:t>Low Density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836612" y="1533491"/>
            <a:ext cx="2362200" cy="1371600"/>
            <a:chOff x="836612" y="1533491"/>
            <a:chExt cx="2362200" cy="1371600"/>
          </a:xfrm>
        </p:grpSpPr>
        <p:sp>
          <p:nvSpPr>
            <p:cNvPr id="58" name="Oval 57"/>
            <p:cNvSpPr/>
            <p:nvPr/>
          </p:nvSpPr>
          <p:spPr bwMode="auto">
            <a:xfrm>
              <a:off x="1293812" y="1533491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836612" y="2447891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665412" y="2066891"/>
              <a:ext cx="533400" cy="457200"/>
            </a:xfrm>
            <a:prstGeom prst="ellipse">
              <a:avLst/>
            </a:prstGeom>
            <a:solidFill>
              <a:srgbClr val="7030A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3" name="Straight Connector 62"/>
            <p:cNvCxnSpPr>
              <a:stCxn id="58" idx="6"/>
              <a:endCxn id="60" idx="1"/>
            </p:cNvCxnSpPr>
            <p:nvPr/>
          </p:nvCxnSpPr>
          <p:spPr bwMode="auto">
            <a:xfrm>
              <a:off x="1827212" y="1762091"/>
              <a:ext cx="916315" cy="371755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>
              <a:stCxn id="59" idx="0"/>
              <a:endCxn id="58" idx="3"/>
            </p:cNvCxnSpPr>
            <p:nvPr/>
          </p:nvCxnSpPr>
          <p:spPr bwMode="auto">
            <a:xfrm flipV="1">
              <a:off x="1103312" y="1923736"/>
              <a:ext cx="268615" cy="524155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>
              <a:endCxn id="60" idx="2"/>
            </p:cNvCxnSpPr>
            <p:nvPr/>
          </p:nvCxnSpPr>
          <p:spPr bwMode="auto">
            <a:xfrm flipV="1">
              <a:off x="1370012" y="2295491"/>
              <a:ext cx="1295400" cy="319767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val 67"/>
            <p:cNvSpPr/>
            <p:nvPr/>
          </p:nvSpPr>
          <p:spPr bwMode="auto">
            <a:xfrm>
              <a:off x="1484312" y="1998174"/>
              <a:ext cx="533400" cy="4572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892930" y="2794314"/>
            <a:ext cx="1600200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Strong Links =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 Density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6"/>
    </mc:Choice>
    <mc:Fallback xmlns="">
      <p:transition spd="slow" advTm="4168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High density may reduce total claims, not average cost.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333898" y="4504995"/>
            <a:ext cx="1741714" cy="113033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Average cost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of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bg1"/>
                </a:solidFill>
              </a:rPr>
              <a:t>services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959326" y="4813268"/>
            <a:ext cx="1741714" cy="1130332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Total claims</a:t>
            </a:r>
          </a:p>
        </p:txBody>
      </p:sp>
      <p:sp>
        <p:nvSpPr>
          <p:cNvPr id="26" name="Oval 25"/>
          <p:cNvSpPr/>
          <p:nvPr/>
        </p:nvSpPr>
        <p:spPr bwMode="auto">
          <a:xfrm>
            <a:off x="4124098" y="1676400"/>
            <a:ext cx="1741714" cy="113033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rovider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Density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>
            <a:stCxn id="26" idx="4"/>
            <a:endCxn id="8" idx="0"/>
          </p:cNvCxnSpPr>
          <p:nvPr/>
        </p:nvCxnSpPr>
        <p:spPr bwMode="auto">
          <a:xfrm flipH="1">
            <a:off x="3830183" y="2806732"/>
            <a:ext cx="1164772" cy="200653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urved Connector 14"/>
          <p:cNvCxnSpPr>
            <a:stCxn id="8" idx="6"/>
            <a:endCxn id="7" idx="2"/>
          </p:cNvCxnSpPr>
          <p:nvPr/>
        </p:nvCxnSpPr>
        <p:spPr bwMode="auto">
          <a:xfrm flipV="1">
            <a:off x="4701041" y="5070161"/>
            <a:ext cx="1632857" cy="308272"/>
          </a:xfrm>
          <a:prstGeom prst="curvedConnector3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>
            <a:stCxn id="26" idx="4"/>
          </p:cNvCxnSpPr>
          <p:nvPr/>
        </p:nvCxnSpPr>
        <p:spPr bwMode="auto">
          <a:xfrm>
            <a:off x="4994955" y="2806732"/>
            <a:ext cx="1338943" cy="100326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 descr="C:\Users\560436\AppData\Local\Microsoft\Windows\Temporary Internet Files\Content.IE5\6VRV1Z30\MC900432546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83" y="3486257"/>
            <a:ext cx="647486" cy="64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53"/>
    </mc:Choice>
    <mc:Fallback xmlns="">
      <p:transition spd="slow" advTm="2185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analysis helps us balance costs and benefits of coordination.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4113212" y="2209800"/>
            <a:ext cx="609600" cy="990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2812" y="2057400"/>
            <a:ext cx="70866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812" y="17526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1874" y="17804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 bwMode="auto">
          <a:xfrm>
            <a:off x="4113212" y="3505200"/>
            <a:ext cx="609600" cy="990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2812" y="3352800"/>
            <a:ext cx="70866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2812" y="3048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11874" y="30758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Collusion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 bwMode="auto">
          <a:xfrm>
            <a:off x="4113212" y="4800600"/>
            <a:ext cx="609600" cy="99060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12812" y="4648200"/>
            <a:ext cx="70866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812" y="4343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Consolidation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11874" y="43712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06"/>
    </mc:Choice>
    <mc:Fallback xmlns="">
      <p:transition spd="slow" advTm="3310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analysis is better than field experiments.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4118363"/>
              </p:ext>
            </p:extLst>
          </p:nvPr>
        </p:nvGraphicFramePr>
        <p:xfrm>
          <a:off x="1650471" y="1466144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4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4"/>
    </mc:Choice>
    <mc:Fallback xmlns="">
      <p:transition spd="slow" advTm="4623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191000"/>
            <a:ext cx="8416925" cy="1362075"/>
          </a:xfrm>
        </p:spPr>
        <p:txBody>
          <a:bodyPr/>
          <a:lstStyle/>
          <a:p>
            <a:r>
              <a:rPr lang="en-US" dirty="0" smtClean="0"/>
              <a:t>How Is Healthcare Changing?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84"/>
    </mc:Choice>
    <mc:Fallback xmlns="">
      <p:transition spd="slow" advTm="3108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5300" y="1036638"/>
            <a:ext cx="4375150" cy="639762"/>
          </a:xfrm>
        </p:spPr>
        <p:txBody>
          <a:bodyPr/>
          <a:lstStyle/>
          <a:p>
            <a:r>
              <a:rPr lang="en-US" dirty="0" smtClean="0"/>
              <a:t>Now, payers rely on experts to tell them when innovation happens.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5237161" y="5303838"/>
            <a:ext cx="4376737" cy="639762"/>
          </a:xfrm>
        </p:spPr>
        <p:txBody>
          <a:bodyPr/>
          <a:lstStyle/>
          <a:p>
            <a:r>
              <a:rPr lang="en-US" dirty="0" smtClean="0"/>
              <a:t>Simple analysis of provider billing patterns can detect healthcare changes. </a:t>
            </a:r>
            <a:endParaRPr lang="en-US" dirty="0"/>
          </a:p>
        </p:txBody>
      </p:sp>
      <p:pic>
        <p:nvPicPr>
          <p:cNvPr id="25" name="Picture 4" descr="https://vscan.gehealthcare.com/wp-content/uploads/2012/08/Vscan-v1.2.1-product-picture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524000"/>
            <a:ext cx="3221037" cy="23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122362" y="3968284"/>
            <a:ext cx="1752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Handheld echocardiograph</a:t>
            </a:r>
            <a:endParaRPr lang="en-US" sz="1400" dirty="0"/>
          </a:p>
        </p:txBody>
      </p:sp>
      <p:pic>
        <p:nvPicPr>
          <p:cNvPr id="27" name="Picture 6" descr="http://upload.wikimedia.org/wikipedia/commons/thumb/d/d2/Stethoscope-2.png/220px-Stethoscope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2" y="1808430"/>
            <a:ext cx="2095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22712" y="3968284"/>
            <a:ext cx="17526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Works more like this</a:t>
            </a:r>
            <a:endParaRPr lang="en-US" sz="1400" dirty="0"/>
          </a:p>
        </p:txBody>
      </p:sp>
      <p:pic>
        <p:nvPicPr>
          <p:cNvPr id="29" name="Picture 8" descr="http://www.absolutemed.com/core/media/media.nl?id=2338&amp;c=717228&amp;h=c90b1582aa9a932c811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2" b="89776" l="9690" r="8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2" y="1524000"/>
            <a:ext cx="24574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911974" y="3970336"/>
            <a:ext cx="102711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Than this.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97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62"/>
    </mc:Choice>
    <mc:Fallback xmlns="">
      <p:transition spd="slow" advTm="8366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analysis looks for beginnings and endings.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76238" y="6715125"/>
            <a:ext cx="65" cy="1384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910529" y="2863221"/>
            <a:ext cx="3678328" cy="1066490"/>
            <a:chOff x="972163" y="2443469"/>
            <a:chExt cx="4588849" cy="1370166"/>
          </a:xfrm>
        </p:grpSpPr>
        <p:sp>
          <p:nvSpPr>
            <p:cNvPr id="29" name="TextBox 28"/>
            <p:cNvSpPr txBox="1"/>
            <p:nvPr/>
          </p:nvSpPr>
          <p:spPr>
            <a:xfrm>
              <a:off x="972163" y="2443469"/>
              <a:ext cx="4398724" cy="3954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Healthcare episode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89012" y="2895600"/>
              <a:ext cx="4572000" cy="918035"/>
              <a:chOff x="989012" y="2895600"/>
              <a:chExt cx="4572000" cy="918035"/>
            </a:xfrm>
          </p:grpSpPr>
          <p:sp>
            <p:nvSpPr>
              <p:cNvPr id="30" name="Right Arrow 29"/>
              <p:cNvSpPr/>
              <p:nvPr/>
            </p:nvSpPr>
            <p:spPr bwMode="auto">
              <a:xfrm>
                <a:off x="989012" y="3048000"/>
                <a:ext cx="4572000" cy="720275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31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9012" y="2895600"/>
                <a:ext cx="899957" cy="872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390" y="2895600"/>
                <a:ext cx="899957" cy="872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92D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012" y="2919189"/>
                <a:ext cx="899957" cy="872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92D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5412" y="2919189"/>
                <a:ext cx="899957" cy="872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rgbClr val="92D05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8812" y="2919188"/>
                <a:ext cx="899957" cy="872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2212" y="2919189"/>
                <a:ext cx="899957" cy="872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5612" y="2940960"/>
                <a:ext cx="899957" cy="872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782817" y="1612358"/>
            <a:ext cx="4611731" cy="1459215"/>
            <a:chOff x="4142459" y="3448853"/>
            <a:chExt cx="4611731" cy="1459215"/>
          </a:xfrm>
        </p:grpSpPr>
        <p:sp>
          <p:nvSpPr>
            <p:cNvPr id="39" name="Right Arrow 38"/>
            <p:cNvSpPr/>
            <p:nvPr/>
          </p:nvSpPr>
          <p:spPr bwMode="auto">
            <a:xfrm>
              <a:off x="4168684" y="3791613"/>
              <a:ext cx="4585506" cy="1116455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142459" y="3448853"/>
              <a:ext cx="4611731" cy="1459215"/>
              <a:chOff x="4142459" y="3448853"/>
              <a:chExt cx="4611731" cy="1459215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4142459" y="3448853"/>
                <a:ext cx="3793734" cy="30777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Case mix shift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1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8684" y="4016602"/>
                <a:ext cx="673091" cy="6526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0412" y="3761884"/>
                <a:ext cx="449979" cy="436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1394" y="3969622"/>
                <a:ext cx="449979" cy="436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3794" y="4122022"/>
                <a:ext cx="449979" cy="436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3812" y="4274422"/>
                <a:ext cx="449979" cy="436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852" y="3922494"/>
                <a:ext cx="673091" cy="6526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0695" y="3951970"/>
                <a:ext cx="673091" cy="652688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C:\Users\560436\AppData\Local\Microsoft\Windows\Temporary Internet Files\Content.IE5\K0PULQGL\MC9004326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6212" y="4426822"/>
                <a:ext cx="449978" cy="44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7891" y="3772315"/>
                <a:ext cx="449979" cy="436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873" y="3980053"/>
                <a:ext cx="449979" cy="436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C:\Users\560436\AppData\Local\Microsoft\Windows\Temporary Internet Files\Content.IE5\K0PULQGL\MC9004326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1325" y="4173696"/>
                <a:ext cx="449978" cy="44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1291" y="4284853"/>
                <a:ext cx="449979" cy="436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5834" y="4471730"/>
                <a:ext cx="449979" cy="436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C:\Users\560436\AppData\Local\Microsoft\Windows\Temporary Internet Files\Content.IE5\K0PULQGL\MC9004326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4612" y="3791613"/>
                <a:ext cx="449978" cy="44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C:\Users\560436\AppData\Local\Microsoft\Windows\Temporary Internet Files\Content.IE5\K0PULQGL\MC9004326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7012" y="3944013"/>
                <a:ext cx="449978" cy="44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2" descr="C:\Users\560436\AppData\Local\Microsoft\Windows\Temporary Internet Files\Content.IE5\K0PULQGL\MC9004326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9412" y="4096413"/>
                <a:ext cx="449978" cy="44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 descr="C:\Users\560436\AppData\Local\Microsoft\Windows\Temporary Internet Files\Content.IE5\K0PULQGL\MC9004326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1812" y="4248813"/>
                <a:ext cx="449978" cy="44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C:\Users\560436\AppData\Local\Microsoft\Windows\Temporary Internet Files\Content.IE5\K0PULQGL\MC900432625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4212" y="4401213"/>
                <a:ext cx="449978" cy="449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0" name="Group 59"/>
          <p:cNvGrpSpPr/>
          <p:nvPr/>
        </p:nvGrpSpPr>
        <p:grpSpPr>
          <a:xfrm>
            <a:off x="1365856" y="4247361"/>
            <a:ext cx="2470315" cy="1894383"/>
            <a:chOff x="628410" y="3564750"/>
            <a:chExt cx="2470315" cy="2098862"/>
          </a:xfrm>
        </p:grpSpPr>
        <p:grpSp>
          <p:nvGrpSpPr>
            <p:cNvPr id="61" name="Group 60"/>
            <p:cNvGrpSpPr/>
            <p:nvPr/>
          </p:nvGrpSpPr>
          <p:grpSpPr>
            <a:xfrm>
              <a:off x="645762" y="3685570"/>
              <a:ext cx="2452963" cy="1978042"/>
              <a:chOff x="645762" y="3685570"/>
              <a:chExt cx="2452963" cy="1978042"/>
            </a:xfrm>
          </p:grpSpPr>
          <p:sp>
            <p:nvSpPr>
              <p:cNvPr id="63" name="Right Arrow 62"/>
              <p:cNvSpPr/>
              <p:nvPr/>
            </p:nvSpPr>
            <p:spPr bwMode="auto">
              <a:xfrm>
                <a:off x="645762" y="3685570"/>
                <a:ext cx="2452963" cy="1978042"/>
              </a:xfrm>
              <a:prstGeom prst="rightArrow">
                <a:avLst>
                  <a:gd name="adj1" fmla="val 60088"/>
                  <a:gd name="adj2" fmla="val 4914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707435" y="4124777"/>
                <a:ext cx="1957332" cy="1333967"/>
                <a:chOff x="707435" y="4124777"/>
                <a:chExt cx="1957332" cy="1333967"/>
              </a:xfrm>
            </p:grpSpPr>
            <p:pic>
              <p:nvPicPr>
                <p:cNvPr id="66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011" y="4124777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4010" y="4561115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92D05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435" y="5008339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238" y="4124777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237" y="4561115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92D05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662" y="5008339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92D05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8238" y="4124777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8237" y="4561115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0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1662" y="5008339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92D05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9238" y="4138844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92D05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9237" y="4575182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2662" y="5022406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92D05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4788" y="4138844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92D05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4787" y="4575182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6" descr="C:\Users\555028\AppData\Local\Microsoft\Windows\Temporary Internet Files\Content.IE5\H9W4X27T\MC900432623[1]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92D050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212" y="5022406"/>
                  <a:ext cx="449979" cy="4363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2" name="TextBox 61"/>
            <p:cNvSpPr txBox="1"/>
            <p:nvPr/>
          </p:nvSpPr>
          <p:spPr>
            <a:xfrm>
              <a:off x="628410" y="3564750"/>
              <a:ext cx="2374744" cy="3409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Outbreak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"/>
    </mc:Choice>
    <mc:Fallback xmlns="">
      <p:transition spd="slow" advTm="137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though claims data don’t contain real cost, they can tell us what procedures are becoming more cost-effective.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6238" y="6715125"/>
            <a:ext cx="65" cy="1384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Isosceles Triangle 9"/>
          <p:cNvSpPr/>
          <p:nvPr/>
        </p:nvSpPr>
        <p:spPr bwMode="auto">
          <a:xfrm>
            <a:off x="2250239" y="4483593"/>
            <a:ext cx="533400" cy="1340264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12" y="2073808"/>
            <a:ext cx="168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Procedure cost goes down</a:t>
            </a:r>
            <a:endParaRPr lang="en-US" sz="1600" dirty="0"/>
          </a:p>
        </p:txBody>
      </p:sp>
      <p:pic>
        <p:nvPicPr>
          <p:cNvPr id="2052" name="Picture 4" descr="C:\Users\560436\AppData\Local\Microsoft\Windows\Temporary Internet Files\Content.IE5\001T9FUR\MC9004395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522" y="1695366"/>
            <a:ext cx="1136749" cy="13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560436\AppData\Local\Microsoft\Windows\Temporary Internet Files\Content.IE5\K0PULQGL\MC900431552[1]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2929832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38897" y="2929831"/>
            <a:ext cx="159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Procedure incidence goes up</a:t>
            </a:r>
            <a:endParaRPr lang="en-US" sz="1600" dirty="0"/>
          </a:p>
        </p:txBody>
      </p:sp>
      <p:sp>
        <p:nvSpPr>
          <p:cNvPr id="6" name="Moon 5"/>
          <p:cNvSpPr/>
          <p:nvPr/>
        </p:nvSpPr>
        <p:spPr bwMode="auto">
          <a:xfrm rot="15004348" flipV="1">
            <a:off x="1911380" y="2572959"/>
            <a:ext cx="1104972" cy="2775493"/>
          </a:xfrm>
          <a:prstGeom prst="moon">
            <a:avLst>
              <a:gd name="adj" fmla="val 2612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56212" y="1524000"/>
            <a:ext cx="4343400" cy="4267200"/>
            <a:chOff x="5103812" y="1489033"/>
            <a:chExt cx="4343400" cy="3997367"/>
          </a:xfrm>
        </p:grpSpPr>
        <p:grpSp>
          <p:nvGrpSpPr>
            <p:cNvPr id="19" name="Group 18"/>
            <p:cNvGrpSpPr/>
            <p:nvPr/>
          </p:nvGrpSpPr>
          <p:grpSpPr>
            <a:xfrm>
              <a:off x="5180012" y="2255007"/>
              <a:ext cx="4267200" cy="3231393"/>
              <a:chOff x="5180012" y="2255007"/>
              <a:chExt cx="4267200" cy="323139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180012" y="2255007"/>
                <a:ext cx="4267200" cy="3231393"/>
                <a:chOff x="5027612" y="2255007"/>
                <a:chExt cx="4267200" cy="3231393"/>
              </a:xfrm>
            </p:grpSpPr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5027612" y="2255007"/>
                  <a:ext cx="4267200" cy="3231393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45720" tIns="45720" rIns="4572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5227814" y="2439888"/>
                  <a:ext cx="3754762" cy="2743200"/>
                  <a:chOff x="5749924" y="2073808"/>
                  <a:chExt cx="3754762" cy="2743200"/>
                </a:xfrm>
              </p:grpSpPr>
              <p:graphicFrame>
                <p:nvGraphicFramePr>
                  <p:cNvPr id="16" name="Chart 15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88080348"/>
                      </p:ext>
                    </p:extLst>
                  </p:nvPr>
                </p:nvGraphicFramePr>
                <p:xfrm>
                  <a:off x="6094411" y="2073808"/>
                  <a:ext cx="3410275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749924" y="2286000"/>
                    <a:ext cx="133508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Procedure X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770107" y="4329704"/>
                    <a:ext cx="133508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</a:rPr>
                      <a:t>Procedure Y</a:t>
                    </a:r>
                    <a:endParaRPr lang="en-US" sz="14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pic>
            <p:nvPicPr>
              <p:cNvPr id="2054" name="Picture 6" descr="C:\Users\560436\AppData\Local\Microsoft\Windows\Temporary Internet Files\Content.IE5\YTAMJ4GC\MC900433937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0412" y="2255007"/>
                <a:ext cx="704850" cy="704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5103812" y="1489033"/>
              <a:ext cx="434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Hunting for transitions within providers helps isolate changes in healthcare from trends in demand.</a:t>
              </a:r>
              <a:endParaRPr lang="en-US" sz="16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94"/>
    </mc:Choice>
    <mc:Fallback xmlns="">
      <p:transition spd="slow" advTm="17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 bwMode="auto">
          <a:xfrm>
            <a:off x="1696262" y="5377543"/>
            <a:ext cx="511950" cy="794657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innovation detector spotted major healthcare innovations in 2009 data.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76552" y="6300207"/>
            <a:ext cx="65" cy="138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037012" y="1371600"/>
            <a:ext cx="4800600" cy="139874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Stereoscopic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X-ray Guidance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Made cheaper by ability to retrofit existing devices with the capability.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Data say 43 providers switched in 2009.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6" name="Picture 4" descr="C:\Users\560436\AppData\Local\Microsoft\Windows\Temporary Internet Files\Content.IE5\001T9FUR\MC9004395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31" y="1505199"/>
            <a:ext cx="1136749" cy="13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oon 6"/>
          <p:cNvSpPr/>
          <p:nvPr/>
        </p:nvSpPr>
        <p:spPr bwMode="auto">
          <a:xfrm rot="14894656">
            <a:off x="1399751" y="3268098"/>
            <a:ext cx="1104972" cy="3093103"/>
          </a:xfrm>
          <a:prstGeom prst="moon">
            <a:avLst>
              <a:gd name="adj" fmla="val 2612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051526" y="2723172"/>
            <a:ext cx="4786086" cy="13049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Digital Mammography</a:t>
            </a:r>
            <a:endParaRPr kumimoji="0" lang="en-US" sz="16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Made more cost-effective by an increase in reimbursement.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Data say 46 providers switched in 2009.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037012" y="3951903"/>
            <a:ext cx="4786086" cy="16258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Transthoracic </a:t>
            </a:r>
            <a:r>
              <a:rPr lang="en-US" sz="1600" b="1" dirty="0" smtClean="0">
                <a:solidFill>
                  <a:schemeClr val="bg1"/>
                </a:solidFill>
              </a:rPr>
              <a:t>echocardiogram with color and doppler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Made more possible by real-time 3D echo systems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Data say 48 providers switched in 2009.</a:t>
            </a:r>
            <a:endParaRPr kumimoji="0" lang="en-US" sz="16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2" name="Picture 4" descr="C:\Users\560436\AppData\Local\Microsoft\Windows\Temporary Internet Files\Content.IE5\001T9FUR\MC9004395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2639858"/>
            <a:ext cx="1136749" cy="13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560436\AppData\Local\Microsoft\Windows\Temporary Internet Files\Content.IE5\001T9FUR\MC90043959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3886200"/>
            <a:ext cx="1136749" cy="13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560436\AppData\Local\Microsoft\Windows\Temporary Internet Files\Content.IE5\K0PULQGL\MC900431552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829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59"/>
    </mc:Choice>
    <mc:Fallback xmlns="">
      <p:transition spd="slow" advTm="5195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detection is better than MOST expert judgment.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59313842"/>
              </p:ext>
            </p:extLst>
          </p:nvPr>
        </p:nvGraphicFramePr>
        <p:xfrm>
          <a:off x="1650471" y="1466144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0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51"/>
    </mc:Choice>
    <mc:Fallback xmlns="">
      <p:transition spd="slow" advTm="8065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important questions in healthcare are no longer about individual patients; they are about </a:t>
            </a:r>
            <a:r>
              <a:rPr lang="en-US" u="sng" dirty="0" smtClean="0"/>
              <a:t>systems</a:t>
            </a:r>
            <a:r>
              <a:rPr lang="en-US" dirty="0" smtClean="0"/>
              <a:t> of care.</a:t>
            </a:r>
            <a:endParaRPr lang="en-US" dirty="0"/>
          </a:p>
        </p:txBody>
      </p:sp>
      <p:sp>
        <p:nvSpPr>
          <p:cNvPr id="144" name="Shape 143"/>
          <p:cNvSpPr/>
          <p:nvPr/>
        </p:nvSpPr>
        <p:spPr>
          <a:xfrm>
            <a:off x="455612" y="1066800"/>
            <a:ext cx="9005721" cy="4126176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bg1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2023910" y="3611481"/>
            <a:ext cx="1761625" cy="1480333"/>
            <a:chOff x="2243149" y="2436509"/>
            <a:chExt cx="1761625" cy="1480333"/>
          </a:xfrm>
        </p:grpSpPr>
        <p:sp>
          <p:nvSpPr>
            <p:cNvPr id="5" name="Donut 4"/>
            <p:cNvSpPr/>
            <p:nvPr/>
          </p:nvSpPr>
          <p:spPr bwMode="auto">
            <a:xfrm>
              <a:off x="2383890" y="2491923"/>
              <a:ext cx="1494233" cy="1424919"/>
            </a:xfrm>
            <a:prstGeom prst="donut">
              <a:avLst>
                <a:gd name="adj" fmla="val 7001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4" descr="C:\Users\555028\AppData\Local\Microsoft\Windows\Temporary Internet Files\Content.IE5\KNERJNJP\MC900433936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149" y="2998018"/>
              <a:ext cx="360809" cy="349872"/>
            </a:xfrm>
            <a:prstGeom prst="rect">
              <a:avLst/>
            </a:prstGeom>
            <a:noFill/>
            <a:scene3d>
              <a:camera prst="orthographicFront">
                <a:rot lat="0" lon="10799977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632" y="2436509"/>
              <a:ext cx="773821" cy="375182"/>
            </a:xfrm>
            <a:prstGeom prst="rect">
              <a:avLst/>
            </a:prstGeom>
          </p:spPr>
        </p:pic>
        <p:pic>
          <p:nvPicPr>
            <p:cNvPr id="8" name="Picture 4" descr="C:\Users\555028\AppData\Local\Microsoft\Windows\Temporary Internet Files\Content.IE5\KNERJNJP\MC900433936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881" y="3557799"/>
              <a:ext cx="360809" cy="34987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555028\AppData\Local\Microsoft\Windows\Temporary Internet Files\Content.IE5\H9W4X27T\MC900433937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777" y="2515514"/>
              <a:ext cx="349594" cy="338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555028\AppData\Local\Microsoft\Windows\Temporary Internet Files\Content.IE5\XDWEGWMY\MC90043488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564" y="3048733"/>
              <a:ext cx="387210" cy="37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555028\AppData\Local\Microsoft\Windows\Temporary Internet Files\Content.IE5\H9W4X27T\MC900432623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872" y="3044841"/>
              <a:ext cx="352009" cy="3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561424\AppData\Local\Microsoft\Windows\Temporary Internet Files\Content.IE5\51CFP7PH\MC900024378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6589" y="3557799"/>
              <a:ext cx="296614" cy="237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6" descr="C:\Users\555028\AppData\Local\Microsoft\Windows\Temporary Internet Files\Content.IE5\H9W4X27T\MC900432623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0" y="4754071"/>
            <a:ext cx="674380" cy="64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" name="Group 4095"/>
          <p:cNvGrpSpPr/>
          <p:nvPr/>
        </p:nvGrpSpPr>
        <p:grpSpPr>
          <a:xfrm>
            <a:off x="6553021" y="2384579"/>
            <a:ext cx="3229226" cy="2213483"/>
            <a:chOff x="6740136" y="2545673"/>
            <a:chExt cx="3229226" cy="2213483"/>
          </a:xfrm>
        </p:grpSpPr>
        <p:pic>
          <p:nvPicPr>
            <p:cNvPr id="4098" name="Picture 2" descr="C:\Users\560436\AppData\Local\Microsoft\Windows\Temporary Internet Files\Content.IE5\MA55M4OV\MC900013479[1].wmf"/>
            <p:cNvPicPr>
              <a:picLocks noChangeAspect="1" noChangeArrowheads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136" y="2681083"/>
              <a:ext cx="3162689" cy="2078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3" name="Group 52"/>
            <p:cNvGrpSpPr/>
            <p:nvPr/>
          </p:nvGrpSpPr>
          <p:grpSpPr>
            <a:xfrm>
              <a:off x="7770812" y="3734527"/>
              <a:ext cx="750750" cy="617676"/>
              <a:chOff x="3582876" y="1805685"/>
              <a:chExt cx="2317191" cy="2317191"/>
            </a:xfrm>
          </p:grpSpPr>
          <p:pic>
            <p:nvPicPr>
              <p:cNvPr id="54" name="Picture 3" descr="C:\Users\560436\AppData\Local\Microsoft\Windows\Temporary Internet Files\Content.IE5\MA55M4OV\MC910216963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876" y="1805685"/>
                <a:ext cx="2317191" cy="2317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387" y="3028407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10799977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70" y="2466898"/>
                <a:ext cx="773821" cy="375182"/>
              </a:xfrm>
              <a:prstGeom prst="rect">
                <a:avLst/>
              </a:prstGeom>
            </p:spPr>
          </p:pic>
          <p:pic>
            <p:nvPicPr>
              <p:cNvPr id="57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803" y="3505200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2" descr="C:\Users\555028\AppData\Local\Microsoft\Windows\Temporary Internet Files\Content.IE5\H9W4X27T\MC900433937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015" y="2545903"/>
                <a:ext cx="349594" cy="338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3" descr="C:\Users\555028\AppData\Local\Microsoft\Windows\Temporary Internet Files\Content.IE5\XDWEGWMY\MC900434880[1]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802" y="3079122"/>
                <a:ext cx="387210" cy="375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110" y="3075230"/>
                <a:ext cx="352009" cy="3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6" descr="C:\Users\561424\AppData\Local\Microsoft\Windows\Temporary Internet Files\Content.IE5\51CFP7PH\MC900024378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012" y="3572345"/>
                <a:ext cx="296614" cy="237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" name="Group 61"/>
              <p:cNvGrpSpPr/>
              <p:nvPr/>
            </p:nvGrpSpPr>
            <p:grpSpPr>
              <a:xfrm>
                <a:off x="4430795" y="3733800"/>
                <a:ext cx="444417" cy="277833"/>
                <a:chOff x="5272467" y="4073754"/>
                <a:chExt cx="444417" cy="277833"/>
              </a:xfrm>
            </p:grpSpPr>
            <p:pic>
              <p:nvPicPr>
                <p:cNvPr id="63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3583" y="4073754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1050" y="413158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2467" y="417129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6" name="Group 65"/>
            <p:cNvGrpSpPr/>
            <p:nvPr/>
          </p:nvGrpSpPr>
          <p:grpSpPr>
            <a:xfrm>
              <a:off x="6820080" y="2545673"/>
              <a:ext cx="750750" cy="617676"/>
              <a:chOff x="3582876" y="1805685"/>
              <a:chExt cx="2317191" cy="2317191"/>
            </a:xfrm>
          </p:grpSpPr>
          <p:pic>
            <p:nvPicPr>
              <p:cNvPr id="67" name="Picture 3" descr="C:\Users\560436\AppData\Local\Microsoft\Windows\Temporary Internet Files\Content.IE5\MA55M4OV\MC910216963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876" y="1805685"/>
                <a:ext cx="2317191" cy="2317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387" y="3028407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10799977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70" y="2466898"/>
                <a:ext cx="773821" cy="375182"/>
              </a:xfrm>
              <a:prstGeom prst="rect">
                <a:avLst/>
              </a:prstGeom>
            </p:spPr>
          </p:pic>
          <p:pic>
            <p:nvPicPr>
              <p:cNvPr id="70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803" y="3505200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C:\Users\555028\AppData\Local\Microsoft\Windows\Temporary Internet Files\Content.IE5\H9W4X27T\MC900433937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015" y="2545903"/>
                <a:ext cx="349594" cy="338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3" descr="C:\Users\555028\AppData\Local\Microsoft\Windows\Temporary Internet Files\Content.IE5\XDWEGWMY\MC900434880[1]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802" y="3079122"/>
                <a:ext cx="387210" cy="375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110" y="3075230"/>
                <a:ext cx="352009" cy="3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6" descr="C:\Users\561424\AppData\Local\Microsoft\Windows\Temporary Internet Files\Content.IE5\51CFP7PH\MC900024378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012" y="3572345"/>
                <a:ext cx="296614" cy="237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5" name="Group 74"/>
              <p:cNvGrpSpPr/>
              <p:nvPr/>
            </p:nvGrpSpPr>
            <p:grpSpPr>
              <a:xfrm>
                <a:off x="4430795" y="3733800"/>
                <a:ext cx="444417" cy="277833"/>
                <a:chOff x="5272467" y="4073754"/>
                <a:chExt cx="444417" cy="277833"/>
              </a:xfrm>
            </p:grpSpPr>
            <p:pic>
              <p:nvPicPr>
                <p:cNvPr id="76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3583" y="4073754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7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1050" y="413158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2467" y="417129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9" name="Group 78"/>
            <p:cNvGrpSpPr/>
            <p:nvPr/>
          </p:nvGrpSpPr>
          <p:grpSpPr>
            <a:xfrm>
              <a:off x="7788192" y="3016598"/>
              <a:ext cx="750750" cy="617676"/>
              <a:chOff x="3582876" y="1805685"/>
              <a:chExt cx="2317191" cy="2317191"/>
            </a:xfrm>
          </p:grpSpPr>
          <p:pic>
            <p:nvPicPr>
              <p:cNvPr id="80" name="Picture 3" descr="C:\Users\560436\AppData\Local\Microsoft\Windows\Temporary Internet Files\Content.IE5\MA55M4OV\MC910216963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876" y="1805685"/>
                <a:ext cx="2317191" cy="2317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387" y="3028407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10799977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70" y="2466898"/>
                <a:ext cx="773821" cy="375182"/>
              </a:xfrm>
              <a:prstGeom prst="rect">
                <a:avLst/>
              </a:prstGeom>
            </p:spPr>
          </p:pic>
          <p:pic>
            <p:nvPicPr>
              <p:cNvPr id="83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803" y="3505200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2" descr="C:\Users\555028\AppData\Local\Microsoft\Windows\Temporary Internet Files\Content.IE5\H9W4X27T\MC900433937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015" y="2545903"/>
                <a:ext cx="349594" cy="338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3" descr="C:\Users\555028\AppData\Local\Microsoft\Windows\Temporary Internet Files\Content.IE5\XDWEGWMY\MC900434880[1]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802" y="3079122"/>
                <a:ext cx="387210" cy="375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110" y="3075230"/>
                <a:ext cx="352009" cy="3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7" name="Picture 6" descr="C:\Users\561424\AppData\Local\Microsoft\Windows\Temporary Internet Files\Content.IE5\51CFP7PH\MC900024378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012" y="3572345"/>
                <a:ext cx="296614" cy="237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8" name="Group 87"/>
              <p:cNvGrpSpPr/>
              <p:nvPr/>
            </p:nvGrpSpPr>
            <p:grpSpPr>
              <a:xfrm>
                <a:off x="4430795" y="3733800"/>
                <a:ext cx="444417" cy="277833"/>
                <a:chOff x="5272467" y="4073754"/>
                <a:chExt cx="444417" cy="277833"/>
              </a:xfrm>
            </p:grpSpPr>
            <p:pic>
              <p:nvPicPr>
                <p:cNvPr id="89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3583" y="4073754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1050" y="413158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2467" y="417129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2" name="Group 91"/>
            <p:cNvGrpSpPr/>
            <p:nvPr/>
          </p:nvGrpSpPr>
          <p:grpSpPr>
            <a:xfrm>
              <a:off x="6971494" y="3442783"/>
              <a:ext cx="750750" cy="617676"/>
              <a:chOff x="3582876" y="1805685"/>
              <a:chExt cx="2317191" cy="2317191"/>
            </a:xfrm>
          </p:grpSpPr>
          <p:pic>
            <p:nvPicPr>
              <p:cNvPr id="93" name="Picture 3" descr="C:\Users\560436\AppData\Local\Microsoft\Windows\Temporary Internet Files\Content.IE5\MA55M4OV\MC910216963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876" y="1805685"/>
                <a:ext cx="2317191" cy="2317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387" y="3028407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10799977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70" y="2466898"/>
                <a:ext cx="773821" cy="375182"/>
              </a:xfrm>
              <a:prstGeom prst="rect">
                <a:avLst/>
              </a:prstGeom>
            </p:spPr>
          </p:pic>
          <p:pic>
            <p:nvPicPr>
              <p:cNvPr id="96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803" y="3505200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2" descr="C:\Users\555028\AppData\Local\Microsoft\Windows\Temporary Internet Files\Content.IE5\H9W4X27T\MC900433937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015" y="2545903"/>
                <a:ext cx="349594" cy="338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3" descr="C:\Users\555028\AppData\Local\Microsoft\Windows\Temporary Internet Files\Content.IE5\XDWEGWMY\MC900434880[1]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802" y="3079122"/>
                <a:ext cx="387210" cy="375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110" y="3075230"/>
                <a:ext cx="352009" cy="3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6" descr="C:\Users\561424\AppData\Local\Microsoft\Windows\Temporary Internet Files\Content.IE5\51CFP7PH\MC900024378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012" y="3572345"/>
                <a:ext cx="296614" cy="237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1" name="Group 100"/>
              <p:cNvGrpSpPr/>
              <p:nvPr/>
            </p:nvGrpSpPr>
            <p:grpSpPr>
              <a:xfrm>
                <a:off x="4430795" y="3733800"/>
                <a:ext cx="444417" cy="277833"/>
                <a:chOff x="5272467" y="4073754"/>
                <a:chExt cx="444417" cy="277833"/>
              </a:xfrm>
            </p:grpSpPr>
            <p:pic>
              <p:nvPicPr>
                <p:cNvPr id="102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3583" y="4073754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1050" y="413158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4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2467" y="417129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9218612" y="2766214"/>
              <a:ext cx="750750" cy="617676"/>
              <a:chOff x="3582876" y="1805685"/>
              <a:chExt cx="2317191" cy="2317191"/>
            </a:xfrm>
          </p:grpSpPr>
          <p:pic>
            <p:nvPicPr>
              <p:cNvPr id="106" name="Picture 3" descr="C:\Users\560436\AppData\Local\Microsoft\Windows\Temporary Internet Files\Content.IE5\MA55M4OV\MC910216963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876" y="1805685"/>
                <a:ext cx="2317191" cy="2317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387" y="3028407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10799977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70" y="2466898"/>
                <a:ext cx="773821" cy="375182"/>
              </a:xfrm>
              <a:prstGeom prst="rect">
                <a:avLst/>
              </a:prstGeom>
            </p:spPr>
          </p:pic>
          <p:pic>
            <p:nvPicPr>
              <p:cNvPr id="109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803" y="3505200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2" descr="C:\Users\555028\AppData\Local\Microsoft\Windows\Temporary Internet Files\Content.IE5\H9W4X27T\MC900433937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015" y="2545903"/>
                <a:ext cx="349594" cy="338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3" descr="C:\Users\555028\AppData\Local\Microsoft\Windows\Temporary Internet Files\Content.IE5\XDWEGWMY\MC900434880[1]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802" y="3079122"/>
                <a:ext cx="387210" cy="375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110" y="3075230"/>
                <a:ext cx="352009" cy="3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6" descr="C:\Users\561424\AppData\Local\Microsoft\Windows\Temporary Internet Files\Content.IE5\51CFP7PH\MC900024378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012" y="3572345"/>
                <a:ext cx="296614" cy="237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4430795" y="3733800"/>
                <a:ext cx="444417" cy="277833"/>
                <a:chOff x="5272467" y="4073754"/>
                <a:chExt cx="444417" cy="277833"/>
              </a:xfrm>
            </p:grpSpPr>
            <p:pic>
              <p:nvPicPr>
                <p:cNvPr id="115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3583" y="4073754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1050" y="413158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2467" y="417129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18" name="Group 117"/>
            <p:cNvGrpSpPr/>
            <p:nvPr/>
          </p:nvGrpSpPr>
          <p:grpSpPr>
            <a:xfrm>
              <a:off x="8614233" y="3434162"/>
              <a:ext cx="750750" cy="617676"/>
              <a:chOff x="3582876" y="1805685"/>
              <a:chExt cx="2317191" cy="2317191"/>
            </a:xfrm>
          </p:grpSpPr>
          <p:pic>
            <p:nvPicPr>
              <p:cNvPr id="119" name="Picture 3" descr="C:\Users\560436\AppData\Local\Microsoft\Windows\Temporary Internet Files\Content.IE5\MA55M4OV\MC910216963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876" y="1805685"/>
                <a:ext cx="2317191" cy="2317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387" y="3028407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10799977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70" y="2466898"/>
                <a:ext cx="773821" cy="375182"/>
              </a:xfrm>
              <a:prstGeom prst="rect">
                <a:avLst/>
              </a:prstGeom>
            </p:spPr>
          </p:pic>
          <p:pic>
            <p:nvPicPr>
              <p:cNvPr id="122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803" y="3505200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C:\Users\555028\AppData\Local\Microsoft\Windows\Temporary Internet Files\Content.IE5\H9W4X27T\MC900433937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015" y="2545903"/>
                <a:ext cx="349594" cy="338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3" descr="C:\Users\555028\AppData\Local\Microsoft\Windows\Temporary Internet Files\Content.IE5\XDWEGWMY\MC900434880[1]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802" y="3079122"/>
                <a:ext cx="387210" cy="375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110" y="3075230"/>
                <a:ext cx="352009" cy="3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6" descr="C:\Users\561424\AppData\Local\Microsoft\Windows\Temporary Internet Files\Content.IE5\51CFP7PH\MC900024378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012" y="3572345"/>
                <a:ext cx="296614" cy="237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7" name="Group 126"/>
              <p:cNvGrpSpPr/>
              <p:nvPr/>
            </p:nvGrpSpPr>
            <p:grpSpPr>
              <a:xfrm>
                <a:off x="4430795" y="3733800"/>
                <a:ext cx="444417" cy="277833"/>
                <a:chOff x="5272467" y="4073754"/>
                <a:chExt cx="444417" cy="277833"/>
              </a:xfrm>
            </p:grpSpPr>
            <p:pic>
              <p:nvPicPr>
                <p:cNvPr id="128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3583" y="4073754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1050" y="413158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0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2467" y="417129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31" name="Group 130"/>
            <p:cNvGrpSpPr/>
            <p:nvPr/>
          </p:nvGrpSpPr>
          <p:grpSpPr>
            <a:xfrm>
              <a:off x="8965164" y="4030080"/>
              <a:ext cx="750750" cy="617676"/>
              <a:chOff x="3582876" y="1805685"/>
              <a:chExt cx="2317191" cy="2317191"/>
            </a:xfrm>
          </p:grpSpPr>
          <p:pic>
            <p:nvPicPr>
              <p:cNvPr id="132" name="Picture 3" descr="C:\Users\560436\AppData\Local\Microsoft\Windows\Temporary Internet Files\Content.IE5\MA55M4OV\MC910216963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876" y="1805685"/>
                <a:ext cx="2317191" cy="2317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387" y="3028407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10799977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70" y="2466898"/>
                <a:ext cx="773821" cy="375182"/>
              </a:xfrm>
              <a:prstGeom prst="rect">
                <a:avLst/>
              </a:prstGeom>
            </p:spPr>
          </p:pic>
          <p:pic>
            <p:nvPicPr>
              <p:cNvPr id="135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803" y="3505200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C:\Users\555028\AppData\Local\Microsoft\Windows\Temporary Internet Files\Content.IE5\H9W4X27T\MC900433937[1]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015" y="2545903"/>
                <a:ext cx="349594" cy="338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3" descr="C:\Users\555028\AppData\Local\Microsoft\Windows\Temporary Internet Files\Content.IE5\XDWEGWMY\MC900434880[1]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802" y="3079122"/>
                <a:ext cx="387210" cy="375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110" y="3075230"/>
                <a:ext cx="352009" cy="3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6" descr="C:\Users\561424\AppData\Local\Microsoft\Windows\Temporary Internet Files\Content.IE5\51CFP7PH\MC900024378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012" y="3572345"/>
                <a:ext cx="296614" cy="237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0" name="Group 139"/>
              <p:cNvGrpSpPr/>
              <p:nvPr/>
            </p:nvGrpSpPr>
            <p:grpSpPr>
              <a:xfrm>
                <a:off x="4430795" y="3733800"/>
                <a:ext cx="444417" cy="277833"/>
                <a:chOff x="5272467" y="4073754"/>
                <a:chExt cx="444417" cy="277833"/>
              </a:xfrm>
            </p:grpSpPr>
            <p:pic>
              <p:nvPicPr>
                <p:cNvPr id="141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3583" y="4073754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1050" y="413158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2467" y="417129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14" name="Group 13"/>
          <p:cNvGrpSpPr/>
          <p:nvPr/>
        </p:nvGrpSpPr>
        <p:grpSpPr>
          <a:xfrm>
            <a:off x="3790136" y="2440810"/>
            <a:ext cx="2679123" cy="2265245"/>
            <a:chOff x="4037012" y="1905000"/>
            <a:chExt cx="2679123" cy="2265245"/>
          </a:xfrm>
        </p:grpSpPr>
        <p:pic>
          <p:nvPicPr>
            <p:cNvPr id="148" name="Picture 3" descr="C:\Users\560436\AppData\Local\Microsoft\Windows\Temporary Internet Files\Content.IE5\MA55M4OV\MC910216963[1].pn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012" y="1905000"/>
              <a:ext cx="2679123" cy="2204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4531932" y="2625510"/>
              <a:ext cx="1761625" cy="1544735"/>
              <a:chOff x="3880387" y="2466898"/>
              <a:chExt cx="1761625" cy="1544735"/>
            </a:xfrm>
          </p:grpSpPr>
          <p:pic>
            <p:nvPicPr>
              <p:cNvPr id="32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0387" y="3028407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10799977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6870" y="2466898"/>
                <a:ext cx="773821" cy="375182"/>
              </a:xfrm>
              <a:prstGeom prst="rect">
                <a:avLst/>
              </a:prstGeom>
            </p:spPr>
          </p:pic>
          <p:pic>
            <p:nvPicPr>
              <p:cNvPr id="34" name="Picture 4" descr="C:\Users\555028\AppData\Local\Microsoft\Windows\Temporary Internet Files\Content.IE5\KNERJNJP\MC900433936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803" y="3505200"/>
                <a:ext cx="360809" cy="349872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" descr="C:\Users\555028\AppData\Local\Microsoft\Windows\Temporary Internet Files\Content.IE5\H9W4X27T\MC900433937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4015" y="2545903"/>
                <a:ext cx="349594" cy="3389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" descr="C:\Users\555028\AppData\Local\Microsoft\Windows\Temporary Internet Files\Content.IE5\XDWEGWMY\MC900434880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4802" y="3079122"/>
                <a:ext cx="387210" cy="375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" descr="C:\Users\555028\AppData\Local\Microsoft\Windows\Temporary Internet Files\Content.IE5\H9W4X27T\MC900432623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9110" y="3075230"/>
                <a:ext cx="352009" cy="341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6" descr="C:\Users\561424\AppData\Local\Microsoft\Windows\Temporary Internet Files\Content.IE5\51CFP7PH\MC900024378[1].wmf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7012" y="3572345"/>
                <a:ext cx="296614" cy="237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8" name="Group 47"/>
              <p:cNvGrpSpPr/>
              <p:nvPr/>
            </p:nvGrpSpPr>
            <p:grpSpPr>
              <a:xfrm>
                <a:off x="4430795" y="3733800"/>
                <a:ext cx="444417" cy="277833"/>
                <a:chOff x="5272467" y="4073754"/>
                <a:chExt cx="444417" cy="277833"/>
              </a:xfrm>
            </p:grpSpPr>
            <p:pic>
              <p:nvPicPr>
                <p:cNvPr id="45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3583" y="4073754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1050" y="413158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5" descr="C:\Users\561424\AppData\Local\Microsoft\Windows\Temporary Internet Files\Content.IE5\Q91300UP\MC900054870[1].wmf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2467" y="4171296"/>
                  <a:ext cx="293301" cy="1802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7" name="TextBox 16"/>
          <p:cNvSpPr txBox="1"/>
          <p:nvPr/>
        </p:nvSpPr>
        <p:spPr>
          <a:xfrm>
            <a:off x="2360612" y="3206088"/>
            <a:ext cx="95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People Systems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646612" y="2319710"/>
            <a:ext cx="110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Time Systems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313612" y="1828800"/>
            <a:ext cx="110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Geographic Systems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8212" y="5192976"/>
            <a:ext cx="140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Coordination of Care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441681" y="4732771"/>
            <a:ext cx="140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Episodes of Care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468670" y="4610806"/>
            <a:ext cx="1400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Access to Care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67"/>
    </mc:Choice>
    <mc:Fallback xmlns="">
      <p:transition spd="slow" advTm="7616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2638" y="4191000"/>
            <a:ext cx="8416925" cy="1362075"/>
          </a:xfrm>
        </p:spPr>
        <p:txBody>
          <a:bodyPr/>
          <a:lstStyle/>
          <a:p>
            <a:r>
              <a:rPr lang="en-US" dirty="0" smtClean="0"/>
              <a:t>Where should providers be?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00"/>
    </mc:Choice>
    <mc:Fallback xmlns="">
      <p:transition spd="slow" advTm="341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5300" y="609600"/>
            <a:ext cx="4375150" cy="639762"/>
          </a:xfrm>
        </p:spPr>
        <p:txBody>
          <a:bodyPr/>
          <a:lstStyle/>
          <a:p>
            <a:r>
              <a:rPr lang="en-US" dirty="0" smtClean="0"/>
              <a:t>Existing research on access focuses on matching one thing.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5030788" y="609600"/>
            <a:ext cx="4376737" cy="639762"/>
          </a:xfrm>
        </p:spPr>
        <p:txBody>
          <a:bodyPr/>
          <a:lstStyle/>
          <a:p>
            <a:r>
              <a:rPr lang="en-US" dirty="0" smtClean="0"/>
              <a:t>Location-based simulation methods permit measurement of true access.</a:t>
            </a:r>
            <a:endParaRPr lang="en-US" dirty="0"/>
          </a:p>
        </p:txBody>
      </p:sp>
      <p:pic>
        <p:nvPicPr>
          <p:cNvPr id="2050" name="Picture 2" descr="C:\Users\560436\AppData\Local\Microsoft\Windows\Temporary Internet Files\Content.IE5\6VRV1Z30\MC90043262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99" y="1785469"/>
            <a:ext cx="573340" cy="5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57" y="1749835"/>
            <a:ext cx="619193" cy="4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60436\AppData\Local\Microsoft\Windows\Temporary Internet Files\Content.IE5\001T9FUR\MC90043262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42" y="1815197"/>
            <a:ext cx="568362" cy="5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48" y="1765980"/>
            <a:ext cx="619193" cy="4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7612" y="2313801"/>
            <a:ext cx="1875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Ethnic Concordance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7134" y="3140088"/>
            <a:ext cx="1330452" cy="1742846"/>
            <a:chOff x="627134" y="3140088"/>
            <a:chExt cx="1330452" cy="1742846"/>
          </a:xfrm>
        </p:grpSpPr>
        <p:pic>
          <p:nvPicPr>
            <p:cNvPr id="2052" name="Picture 4" descr="C:\Users\560436\AppData\Local\Microsoft\Windows\Temporary Internet Files\Content.IE5\K0PULQGL\MC900027402[1].wm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134" y="3140088"/>
              <a:ext cx="1330452" cy="1742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560436\AppData\Local\Microsoft\Windows\Temporary Internet Files\Content.IE5\6VRV1Z30\MC90043262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77" y="3851150"/>
              <a:ext cx="573340" cy="57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 descr="C:\Users\560436\AppData\Local\Microsoft\Windows\Temporary Internet Files\Content.IE5\001T9FUR\MC900433937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720" y="3810158"/>
              <a:ext cx="619193" cy="487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249478" y="3200400"/>
            <a:ext cx="1371759" cy="1742846"/>
            <a:chOff x="2249478" y="3315645"/>
            <a:chExt cx="1371759" cy="1742846"/>
          </a:xfrm>
        </p:grpSpPr>
        <p:pic>
          <p:nvPicPr>
            <p:cNvPr id="74" name="Picture 4" descr="C:\Users\560436\AppData\Local\Microsoft\Windows\Temporary Internet Files\Content.IE5\K0PULQGL\MC900027402[1].wmf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478" y="3315645"/>
              <a:ext cx="1330452" cy="1742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560436\AppData\Local\Microsoft\Windows\Temporary Internet Files\Content.IE5\6VRV1Z30\MC90043262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87" y="4003550"/>
              <a:ext cx="573340" cy="57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9" descr="C:\Users\560436\AppData\Local\Microsoft\Windows\Temporary Internet Files\Content.IE5\001T9FUR\MC900433937[2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044" y="3323113"/>
              <a:ext cx="619193" cy="487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1217611" y="4957772"/>
            <a:ext cx="1875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 Access</a:t>
            </a:r>
            <a:endParaRPr lang="en-US" dirty="0"/>
          </a:p>
        </p:txBody>
      </p:sp>
      <p:pic>
        <p:nvPicPr>
          <p:cNvPr id="87" name="Picture 4" descr="C:\Users\560436\AppData\Local\Microsoft\Windows\Temporary Internet Files\Content.IE5\K0PULQGL\MC900027402[1].wmf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1365456"/>
            <a:ext cx="2286000" cy="299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560436\AppData\Local\Microsoft\Windows\Temporary Internet Files\Content.IE5\6VRV1Z30\MC90043262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94" y="2921198"/>
            <a:ext cx="573340" cy="5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372925"/>
            <a:ext cx="619193" cy="4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3" descr="C:\Users\560436\AppData\Local\Microsoft\Windows\Temporary Internet Files\Content.IE5\001T9FUR\MC90043262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31" y="1424995"/>
            <a:ext cx="568362" cy="5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3" descr="C:\Users\560436\AppData\Local\Microsoft\Windows\Temporary Internet Files\Content.IE5\001T9FUR\MC900432623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50" y="2916219"/>
            <a:ext cx="568362" cy="5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2" y="2070278"/>
            <a:ext cx="619193" cy="4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C:\Users\560436\AppData\Local\Microsoft\Windows\Temporary Internet Files\Content.IE5\6VRV1Z30\MC90043262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53" y="2027130"/>
            <a:ext cx="573340" cy="5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9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91"/>
    </mc:Choice>
    <mc:Fallback xmlns="">
      <p:transition spd="slow" advTm="6399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5612" y="1266372"/>
            <a:ext cx="8763000" cy="4785080"/>
            <a:chOff x="836612" y="3751159"/>
            <a:chExt cx="3637120" cy="247005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" t="8881" r="2368" b="14336"/>
            <a:stretch/>
          </p:blipFill>
          <p:spPr bwMode="auto">
            <a:xfrm>
              <a:off x="836612" y="3751159"/>
              <a:ext cx="3637120" cy="2470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75012" y="3833732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Lipids</a:t>
              </a:r>
              <a:endParaRPr lang="en-US" b="1" i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985250" cy="533400"/>
          </a:xfrm>
        </p:spPr>
        <p:txBody>
          <a:bodyPr/>
          <a:lstStyle/>
          <a:p>
            <a:r>
              <a:rPr lang="en-US" dirty="0" smtClean="0"/>
              <a:t>Ethnic disparities in preventive care persist despite equal healthcare coverage.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76238" y="6715125"/>
            <a:ext cx="65" cy="1384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6340" y="126636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Differences in lipids panel rates between White and African American Medicare beneficiaries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4359" y="5403502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darker color=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greater disparity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7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61"/>
    </mc:Choice>
    <mc:Fallback xmlns="">
      <p:transition spd="slow" advTm="7696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 measured true access by measuring how many doctors local, similar people go to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3404" y="1463996"/>
            <a:ext cx="5669112" cy="3643118"/>
            <a:chOff x="1275649" y="900518"/>
            <a:chExt cx="7373143" cy="5119282"/>
          </a:xfrm>
        </p:grpSpPr>
        <p:pic>
          <p:nvPicPr>
            <p:cNvPr id="2052" name="Picture 4" descr="C:\Users\560436\AppData\Local\Microsoft\Windows\Temporary Internet Files\Content.IE5\K0PULQGL\MC910216336[1].pn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5111" y="900518"/>
              <a:ext cx="6283681" cy="5119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4729200" y="1791094"/>
              <a:ext cx="362675" cy="29279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418335" y="2376682"/>
              <a:ext cx="362675" cy="29279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661793" y="2132687"/>
              <a:ext cx="362675" cy="29279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195496" y="2669477"/>
              <a:ext cx="362675" cy="29279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115789" y="3293407"/>
              <a:ext cx="362675" cy="2927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804924" y="3878996"/>
              <a:ext cx="362675" cy="2927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048383" y="3635000"/>
              <a:ext cx="362675" cy="2927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6582086" y="4171790"/>
              <a:ext cx="362675" cy="29279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rot="5900877">
              <a:off x="7346169" y="2342751"/>
              <a:ext cx="301552" cy="3521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rot="5900877">
              <a:off x="6686873" y="1984766"/>
              <a:ext cx="301552" cy="35214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 rot="5900877">
              <a:off x="6827111" y="3050309"/>
              <a:ext cx="301552" cy="3521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 rot="5900877">
              <a:off x="6244646" y="2572977"/>
              <a:ext cx="301552" cy="35214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 rot="5900877">
              <a:off x="5391105" y="3221115"/>
              <a:ext cx="301552" cy="35214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5900877">
              <a:off x="4731808" y="2863129"/>
              <a:ext cx="301552" cy="352142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 rot="5900877">
              <a:off x="4872046" y="3928672"/>
              <a:ext cx="301552" cy="3521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 rot="5900877">
              <a:off x="4289582" y="3451340"/>
              <a:ext cx="301552" cy="3521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598611" y="3823460"/>
              <a:ext cx="1400537" cy="1007225"/>
              <a:chOff x="5865811" y="2272352"/>
              <a:chExt cx="1400537" cy="100722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865811" y="2272352"/>
                <a:ext cx="1400537" cy="43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b="1" dirty="0" smtClean="0"/>
                  <a:t>Providers</a:t>
                </a:r>
                <a:endParaRPr lang="en-US" sz="14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865812" y="2971800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400" b="1" dirty="0" smtClean="0"/>
                  <a:t>Patients</a:t>
                </a:r>
                <a:endParaRPr lang="en-US" sz="1400" b="1" dirty="0"/>
              </a:p>
            </p:txBody>
          </p:sp>
        </p:grpSp>
        <p:sp>
          <p:nvSpPr>
            <p:cNvPr id="2050" name="Rectangle 2049"/>
            <p:cNvSpPr/>
            <p:nvPr/>
          </p:nvSpPr>
          <p:spPr bwMode="auto">
            <a:xfrm>
              <a:off x="4860557" y="3452669"/>
              <a:ext cx="322963" cy="3212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275649" y="3810000"/>
              <a:ext cx="322963" cy="3212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 rot="5900877">
              <a:off x="1320969" y="4521577"/>
              <a:ext cx="301552" cy="3521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5701505" y="2801652"/>
              <a:ext cx="322963" cy="321238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6514686" y="3641534"/>
              <a:ext cx="322963" cy="3212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7618412" y="2923600"/>
              <a:ext cx="322963" cy="3212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5093730" y="2197584"/>
              <a:ext cx="322963" cy="32123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597024" y="2647761"/>
              <a:ext cx="2219192" cy="4324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Access is location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2817812" y="3108328"/>
              <a:ext cx="362675" cy="2927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246414" y="1629713"/>
              <a:ext cx="2056064" cy="74696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And patient-provider match.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2" descr="C:\Users\560436\AppData\Local\Microsoft\Windows\Temporary Internet Files\Content.IE5\6VRV1Z30\MC90043262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16" y="3790258"/>
            <a:ext cx="573340" cy="5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932612" y="3811139"/>
            <a:ext cx="2362200" cy="95410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Access for each African-American is the number of doctors that her neighbors used.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787"/>
    </mc:Choice>
    <mc:Fallback xmlns="">
      <p:transition spd="slow" advTm="14578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measured individual healthcare disparity using simulation.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1722" y="1515884"/>
            <a:ext cx="5751290" cy="3671482"/>
            <a:chOff x="531812" y="900518"/>
            <a:chExt cx="8203311" cy="5119282"/>
          </a:xfrm>
        </p:grpSpPr>
        <p:pic>
          <p:nvPicPr>
            <p:cNvPr id="3" name="Picture 4" descr="C:\Users\560436\AppData\Local\Microsoft\Windows\Temporary Internet Files\Content.IE5\K0PULQGL\MC910216336[1]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2" y="900518"/>
              <a:ext cx="6283681" cy="5119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>
              <a:off x="2585036" y="2376682"/>
              <a:ext cx="362675" cy="29279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828494" y="2132687"/>
              <a:ext cx="362675" cy="29279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396421" y="3144494"/>
              <a:ext cx="362675" cy="2927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215084" y="3635000"/>
              <a:ext cx="362675" cy="2927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748787" y="4171790"/>
              <a:ext cx="362675" cy="292794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rot="5900877">
              <a:off x="3557806" y="3221115"/>
              <a:ext cx="301552" cy="352142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rot="5900877">
              <a:off x="2419501" y="3046372"/>
              <a:ext cx="301552" cy="35214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3918" y="4086294"/>
              <a:ext cx="614869" cy="756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341" y="2804862"/>
              <a:ext cx="783252" cy="96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Oval 27"/>
            <p:cNvSpPr/>
            <p:nvPr/>
          </p:nvSpPr>
          <p:spPr bwMode="auto">
            <a:xfrm>
              <a:off x="4496593" y="2339989"/>
              <a:ext cx="362675" cy="29279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1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01" y="2468247"/>
              <a:ext cx="351995" cy="4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602" y="2614580"/>
              <a:ext cx="351995" cy="433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531812" y="1192732"/>
              <a:ext cx="2442730" cy="133034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Where care is low for everyone, ethnic disparities are low.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894309" y="1730700"/>
              <a:ext cx="2840814" cy="1029946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Where care is low just for African-Americans, disparities are high.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75212" y="3505200"/>
            <a:ext cx="4648200" cy="644767"/>
            <a:chOff x="4875212" y="3505200"/>
            <a:chExt cx="4648200" cy="644767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875212" y="3516449"/>
              <a:ext cx="655429" cy="58013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5075791" y="3702455"/>
              <a:ext cx="254269" cy="209988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739634" y="3512756"/>
              <a:ext cx="655429" cy="58013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250" y="3802825"/>
              <a:ext cx="246781" cy="310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26"/>
            <p:cNvSpPr/>
            <p:nvPr/>
          </p:nvSpPr>
          <p:spPr bwMode="auto">
            <a:xfrm>
              <a:off x="5911577" y="3636953"/>
              <a:ext cx="306453" cy="27549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9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663" y="3766310"/>
              <a:ext cx="304800" cy="383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296412" y="3505200"/>
              <a:ext cx="2227000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Comparing each person to a random match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75212" y="4184725"/>
            <a:ext cx="4648200" cy="1353187"/>
            <a:chOff x="4875212" y="4184725"/>
            <a:chExt cx="4648200" cy="1353187"/>
          </a:xfrm>
        </p:grpSpPr>
        <p:sp>
          <p:nvSpPr>
            <p:cNvPr id="36" name="Rectangle 35"/>
            <p:cNvSpPr/>
            <p:nvPr/>
          </p:nvSpPr>
          <p:spPr bwMode="auto">
            <a:xfrm>
              <a:off x="4875212" y="4188418"/>
              <a:ext cx="655429" cy="58013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075791" y="4374424"/>
              <a:ext cx="254269" cy="209988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739634" y="4184725"/>
              <a:ext cx="655429" cy="58013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9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250" y="4474794"/>
              <a:ext cx="246781" cy="310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Oval 39"/>
            <p:cNvSpPr/>
            <p:nvPr/>
          </p:nvSpPr>
          <p:spPr bwMode="auto">
            <a:xfrm>
              <a:off x="5911577" y="4308922"/>
              <a:ext cx="306453" cy="27549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3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4831" y="4517136"/>
              <a:ext cx="246781" cy="310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7296412" y="4343290"/>
              <a:ext cx="2227000" cy="307777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And repeating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875212" y="4847053"/>
              <a:ext cx="655429" cy="58013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075791" y="5033059"/>
              <a:ext cx="254269" cy="209988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739634" y="4843360"/>
              <a:ext cx="655429" cy="58013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9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250" y="5133429"/>
              <a:ext cx="246781" cy="310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49"/>
            <p:cNvSpPr/>
            <p:nvPr/>
          </p:nvSpPr>
          <p:spPr bwMode="auto">
            <a:xfrm>
              <a:off x="5911577" y="4967557"/>
              <a:ext cx="306453" cy="27549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4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821" y="5154255"/>
              <a:ext cx="304800" cy="383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Oval 56"/>
          <p:cNvSpPr/>
          <p:nvPr/>
        </p:nvSpPr>
        <p:spPr bwMode="auto">
          <a:xfrm>
            <a:off x="3082214" y="4395847"/>
            <a:ext cx="254269" cy="2099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3185541" y="3531959"/>
            <a:ext cx="254269" cy="2099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769523" y="3913056"/>
            <a:ext cx="254269" cy="2099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23792" y="2996534"/>
            <a:ext cx="1275675" cy="1695803"/>
            <a:chOff x="3023792" y="2996534"/>
            <a:chExt cx="1275675" cy="1695803"/>
          </a:xfrm>
        </p:grpSpPr>
        <p:sp>
          <p:nvSpPr>
            <p:cNvPr id="7" name="Rectangle 6"/>
            <p:cNvSpPr/>
            <p:nvPr/>
          </p:nvSpPr>
          <p:spPr bwMode="auto">
            <a:xfrm>
              <a:off x="3478539" y="3800681"/>
              <a:ext cx="376596" cy="390319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770471" y="3386853"/>
              <a:ext cx="376596" cy="390319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922871" y="2996534"/>
              <a:ext cx="376596" cy="390319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023792" y="4302018"/>
              <a:ext cx="376596" cy="390319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39634" y="5410200"/>
            <a:ext cx="3800978" cy="738664"/>
            <a:chOff x="5739634" y="5410200"/>
            <a:chExt cx="3800978" cy="738664"/>
          </a:xfrm>
        </p:grpSpPr>
        <p:sp>
          <p:nvSpPr>
            <p:cNvPr id="61" name="TextBox 60"/>
            <p:cNvSpPr txBox="1"/>
            <p:nvPr/>
          </p:nvSpPr>
          <p:spPr>
            <a:xfrm>
              <a:off x="7313612" y="5410200"/>
              <a:ext cx="2227000" cy="7386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Creates a personalized measure of healthcare </a:t>
              </a:r>
              <a:r>
                <a:rPr lang="en-US" sz="1400" i="1" dirty="0" smtClean="0">
                  <a:solidFill>
                    <a:schemeClr val="bg1"/>
                  </a:solidFill>
                </a:rPr>
                <a:t>disadvantage</a:t>
              </a:r>
              <a:r>
                <a:rPr lang="en-US" sz="1400" dirty="0" smtClean="0">
                  <a:solidFill>
                    <a:schemeClr val="bg1"/>
                  </a:solidFill>
                </a:rPr>
                <a:t>.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5739634" y="5514620"/>
              <a:ext cx="655429" cy="58013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940213" y="5700626"/>
              <a:ext cx="254269" cy="209988"/>
            </a:xfrm>
            <a:prstGeom prst="ellipse">
              <a:avLst/>
            </a:prstGeom>
            <a:solidFill>
              <a:srgbClr val="FFFF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4" name="Picture 4" descr="C:\Users\560436\AppData\Local\Microsoft\Windows\Temporary Internet Files\Content.IE5\001T9FUR\MC900439599[1]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605" y="5673234"/>
              <a:ext cx="246781" cy="310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4374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52"/>
    </mc:Choice>
    <mc:Fallback xmlns="">
      <p:transition spd="slow" advTm="144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Access to facilities may have a bigger impact on preventive care disparities than access to office-based providers.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 bwMode="auto">
          <a:xfrm>
            <a:off x="2994751" y="2045925"/>
            <a:ext cx="2147416" cy="1254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Access to Office-Based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Providers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346683" y="3107645"/>
            <a:ext cx="2147416" cy="1254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Access to Facilities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2735291" y="4498732"/>
            <a:ext cx="1987521" cy="129246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Preventive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Care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Disparity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6" name="Straight Arrow Connector 35"/>
          <p:cNvCxnSpPr>
            <a:stCxn id="61" idx="3"/>
            <a:endCxn id="63" idx="6"/>
          </p:cNvCxnSpPr>
          <p:nvPr/>
        </p:nvCxnSpPr>
        <p:spPr bwMode="auto">
          <a:xfrm flipH="1">
            <a:off x="4722812" y="4178650"/>
            <a:ext cx="938353" cy="96631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34" idx="4"/>
          </p:cNvCxnSpPr>
          <p:nvPr/>
        </p:nvCxnSpPr>
        <p:spPr bwMode="auto">
          <a:xfrm flipH="1">
            <a:off x="3881691" y="3300685"/>
            <a:ext cx="186768" cy="66171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3" descr="C:\Users\560436\AppData\Local\Microsoft\Windows\Temporary Internet Files\Content.IE5\6VRV1Z30\MC900432546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48" y="3851246"/>
            <a:ext cx="647486" cy="64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379"/>
    </mc:Choice>
    <mc:Fallback xmlns="">
      <p:transition spd="slow" advTm="14737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8" name="Picture 7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812" t="35000" r="16436" b="25024"/>
          <a:stretch/>
        </p:blipFill>
        <p:spPr bwMode="auto">
          <a:xfrm>
            <a:off x="4444918" y="2737560"/>
            <a:ext cx="5334000" cy="28056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3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1" name="Picture 69" descr="http://www.ritholtz.com/blog/wp-content/uploads/2009/06/us-income-ma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44" b="89879" l="10176" r="899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3" t="2959" r="16469" b="23479"/>
          <a:stretch/>
        </p:blipFill>
        <p:spPr bwMode="auto">
          <a:xfrm>
            <a:off x="155073" y="3380654"/>
            <a:ext cx="4810053" cy="3237468"/>
          </a:xfrm>
          <a:prstGeom prst="rect">
            <a:avLst/>
          </a:prstGeom>
          <a:noFill/>
          <a:scene3d>
            <a:camera prst="orthographicFront">
              <a:rot lat="3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use space to operationalize complex concepts like culture.</a:t>
            </a:r>
            <a:endParaRPr lang="en-US" dirty="0"/>
          </a:p>
        </p:txBody>
      </p:sp>
      <p:sp>
        <p:nvSpPr>
          <p:cNvPr id="269" name="TextBox 268"/>
          <p:cNvSpPr txBox="1"/>
          <p:nvPr/>
        </p:nvSpPr>
        <p:spPr>
          <a:xfrm>
            <a:off x="632632" y="4640422"/>
            <a:ext cx="205721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Income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47" name="Picture 75" descr="http://i14.photobucket.com/albums/a330/catholicgauze/Blog/eeuu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5" b="98983" l="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2488989"/>
            <a:ext cx="4748432" cy="2628120"/>
          </a:xfrm>
          <a:prstGeom prst="rect">
            <a:avLst/>
          </a:prstGeom>
          <a:noFill/>
          <a:scene3d>
            <a:camera prst="orthographicFront">
              <a:rot lat="27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3" name="Picture 71" descr="http://www.mapofusa.net/us-population-map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45" b="97688" l="987" r="998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9" y="1371600"/>
            <a:ext cx="4800600" cy="2731921"/>
          </a:xfrm>
          <a:prstGeom prst="rect">
            <a:avLst/>
          </a:prstGeom>
          <a:noFill/>
          <a:scene3d>
            <a:camera prst="orthographicFront">
              <a:rot lat="33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" name="TextBox 230"/>
          <p:cNvSpPr txBox="1"/>
          <p:nvPr/>
        </p:nvSpPr>
        <p:spPr>
          <a:xfrm>
            <a:off x="593342" y="2360070"/>
            <a:ext cx="205721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Population density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817812" y="1278216"/>
            <a:ext cx="1781776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Instead of getting data from several sources and trying to combine them…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91754" y="3483194"/>
            <a:ext cx="205721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5865812" y="1939935"/>
            <a:ext cx="23622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can control for variation by analyzing each person with respect to the neighborhood.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76" name="Picture 275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lumMod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2" y="3948165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" name="Picture 276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33" y="4137345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8" name="Picture 277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02" y="4318695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Picture 278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89" y="3948165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" name="Picture 279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54" y="3567998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" name="Picture 280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327" y="3884182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" name="Picture 281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48" y="4073362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3" name="Picture 282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17" y="4254712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" name="Picture 283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04" y="3884182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" name="Picture 284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69" y="3504015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8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19"/>
    </mc:Choice>
    <mc:Fallback xmlns="">
      <p:transition spd="slow" advTm="7851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Geospatial methods are much better than other data analysis techniques for questions about location.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6910194"/>
              </p:ext>
            </p:extLst>
          </p:nvPr>
        </p:nvGraphicFramePr>
        <p:xfrm>
          <a:off x="1650471" y="1466144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8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83"/>
    </mc:Choice>
    <mc:Fallback xmlns="">
      <p:transition spd="slow" advTm="6038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Evidence-Based Healthcare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09"/>
    </mc:Choice>
    <mc:Fallback xmlns="">
      <p:transition spd="slow" advTm="7060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healthcare means evidence-based systems.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Field experiments and expert intuition are not fast or agile enough.</a:t>
            </a:r>
          </a:p>
          <a:p>
            <a:pPr marL="0" indent="0">
              <a:buNone/>
            </a:pPr>
            <a:r>
              <a:rPr lang="en-US" sz="2000" dirty="0" smtClean="0"/>
              <a:t>Innovations in computing and analysis give us the tools to analyze systems better, faster, and cheaper using the data we already have.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As champions of analytics, we should be promoting the simple uses of these data for making everyday business decisions better.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28"/>
    </mc:Choice>
    <mc:Fallback xmlns="">
      <p:transition spd="slow" advTm="1247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Decision-makers will turn to complex analysis when we prove it’s better, faster, and cheaper.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3130" y="7684174"/>
            <a:ext cx="18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Geographic Systems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560436\AppData\Local\Microsoft\Windows\Temporary Internet Files\Content.IE5\YTAMJ4GC\MC900391752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1752600"/>
            <a:ext cx="1594687" cy="15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57293" y="3988579"/>
            <a:ext cx="2941637" cy="833470"/>
            <a:chOff x="3351213" y="4114800"/>
            <a:chExt cx="2941637" cy="833470"/>
          </a:xfrm>
        </p:grpSpPr>
        <p:sp>
          <p:nvSpPr>
            <p:cNvPr id="3" name="TextBox 2"/>
            <p:cNvSpPr txBox="1"/>
            <p:nvPr/>
          </p:nvSpPr>
          <p:spPr>
            <a:xfrm>
              <a:off x="4083050" y="4114800"/>
              <a:ext cx="220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/>
                <a:t>Do we need another dermatologist in Tulsa?</a:t>
              </a:r>
            </a:p>
          </p:txBody>
        </p:sp>
        <p:pic>
          <p:nvPicPr>
            <p:cNvPr id="27" name="Picture 2" descr="C:\Users\560436\AppData\Local\Microsoft\Windows\Temporary Internet Files\Content.IE5\YTAMJ4GC\MC90039175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213" y="4188187"/>
              <a:ext cx="762000" cy="76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408542" y="4900166"/>
            <a:ext cx="2941637" cy="760083"/>
            <a:chOff x="6481762" y="4114800"/>
            <a:chExt cx="2941637" cy="760083"/>
          </a:xfrm>
        </p:grpSpPr>
        <p:sp>
          <p:nvSpPr>
            <p:cNvPr id="28" name="TextBox 27"/>
            <p:cNvSpPr txBox="1"/>
            <p:nvPr/>
          </p:nvSpPr>
          <p:spPr>
            <a:xfrm>
              <a:off x="7213599" y="4139625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/>
                <a:t>Is offering chiropractic coverage worth it?</a:t>
              </a:r>
              <a:endParaRPr lang="en-US" sz="1600" dirty="0"/>
            </a:p>
          </p:txBody>
        </p:sp>
        <p:pic>
          <p:nvPicPr>
            <p:cNvPr id="29" name="Picture 2" descr="C:\Users\560436\AppData\Local\Microsoft\Windows\Temporary Internet Files\Content.IE5\YTAMJ4GC\MC90039175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1762" y="4114800"/>
              <a:ext cx="762000" cy="760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2355099" y="1928366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How can we measure ambulatory care quality effectively and fairly?</a:t>
            </a:r>
            <a:endParaRPr lang="en-US" sz="16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4549799" y="4191490"/>
            <a:ext cx="1981200" cy="12561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Intuition</a:t>
            </a:r>
          </a:p>
        </p:txBody>
      </p:sp>
      <p:sp>
        <p:nvSpPr>
          <p:cNvPr id="31" name="Right Arrow 30"/>
          <p:cNvSpPr/>
          <p:nvPr/>
        </p:nvSpPr>
        <p:spPr bwMode="auto">
          <a:xfrm>
            <a:off x="4662511" y="1752600"/>
            <a:ext cx="1981200" cy="1256172"/>
          </a:xfrm>
          <a:prstGeom prst="right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Systems Analysis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759599" y="1852166"/>
            <a:ext cx="21336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New data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collection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758011" y="4302978"/>
            <a:ext cx="2133600" cy="914400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Systems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Analysis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58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446"/>
    </mc:Choice>
    <mc:Fallback xmlns="">
      <p:transition spd="slow" advTm="84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7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5081" y="5486400"/>
            <a:ext cx="262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Riki Conrey, </a:t>
            </a:r>
            <a:r>
              <a:rPr lang="en-US" dirty="0" smtClean="0"/>
              <a:t>PhD</a:t>
            </a:r>
          </a:p>
          <a:p>
            <a:r>
              <a:rPr lang="en-US" dirty="0" smtClean="0"/>
              <a:t>Conrey_Riki@bah.com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2"/>
              </a:rPr>
              <a:t>www.boozallen.com/analytics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6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8"/>
    </mc:Choice>
    <mc:Fallback xmlns="">
      <p:transition spd="slow" advTm="564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191000"/>
            <a:ext cx="8416925" cy="1362075"/>
          </a:xfrm>
        </p:spPr>
        <p:txBody>
          <a:bodyPr/>
          <a:lstStyle/>
          <a:p>
            <a:r>
              <a:rPr lang="en-US" dirty="0" smtClean="0"/>
              <a:t>How should patients and providers be organized?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9"/>
    </mc:Choice>
    <mc:Fallback xmlns="">
      <p:transition spd="slow" advTm="64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 very little about how we should build organizations to coordinate care.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0401" y="2480843"/>
            <a:ext cx="7930611" cy="1710157"/>
            <a:chOff x="684212" y="2105336"/>
            <a:chExt cx="7930611" cy="1710157"/>
          </a:xfrm>
        </p:grpSpPr>
        <p:sp>
          <p:nvSpPr>
            <p:cNvPr id="6" name="TextBox 5"/>
            <p:cNvSpPr txBox="1"/>
            <p:nvPr/>
          </p:nvSpPr>
          <p:spPr>
            <a:xfrm>
              <a:off x="684212" y="2596293"/>
              <a:ext cx="15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Emphasis on primary care workforce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89412" y="2819399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Limited panel of providers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49817" y="2520093"/>
              <a:ext cx="152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Close coordination between providers</a:t>
              </a:r>
              <a:endParaRPr lang="en-US" sz="1600" dirty="0"/>
            </a:p>
          </p:txBody>
        </p:sp>
        <p:pic>
          <p:nvPicPr>
            <p:cNvPr id="9" name="Picture 2" descr="C:\Users\555028\AppData\Local\Microsoft\Windows\Temporary Internet Files\Content.IE5\H9W4X27T\MC900433937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335" y="2958468"/>
              <a:ext cx="669753" cy="645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Donut 9"/>
            <p:cNvSpPr/>
            <p:nvPr/>
          </p:nvSpPr>
          <p:spPr bwMode="auto">
            <a:xfrm>
              <a:off x="7008812" y="2286000"/>
              <a:ext cx="1606011" cy="1500251"/>
            </a:xfrm>
            <a:prstGeom prst="donut">
              <a:avLst>
                <a:gd name="adj" fmla="val 7001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solidFill>
                    <a:schemeClr val="tx1"/>
                  </a:solidFill>
                  <a:prstDash val="sysDot"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812" y="2105336"/>
              <a:ext cx="1482489" cy="714065"/>
            </a:xfrm>
            <a:prstGeom prst="rect">
              <a:avLst/>
            </a:prstGeom>
          </p:spPr>
        </p:pic>
        <p:pic>
          <p:nvPicPr>
            <p:cNvPr id="12" name="Picture 3" descr="C:\Users\555028\AppData\Local\Microsoft\Windows\Temporary Internet Files\Content.IE5\XDWEGWMY\MC900434880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981" y="3100875"/>
              <a:ext cx="741818" cy="71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Down Arrow 13"/>
          <p:cNvSpPr/>
          <p:nvPr/>
        </p:nvSpPr>
        <p:spPr bwMode="auto">
          <a:xfrm>
            <a:off x="760412" y="2895600"/>
            <a:ext cx="609600" cy="1524000"/>
          </a:xfrm>
          <a:prstGeom prst="downArrow">
            <a:avLst/>
          </a:prstGeom>
          <a:solidFill>
            <a:srgbClr val="FC050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303211" y="2362200"/>
            <a:ext cx="609600" cy="152400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8962" y="1371599"/>
            <a:ext cx="2338840" cy="830997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Reduced cost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Better patient relationships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80982" y="1371599"/>
            <a:ext cx="2338840" cy="830997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Consistency of care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Transparency for patients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1602" y="1371599"/>
            <a:ext cx="2338840" cy="830997"/>
          </a:xfrm>
          <a:prstGeom prst="rect">
            <a:avLst/>
          </a:prstGeom>
          <a:solidFill>
            <a:srgbClr val="BEE395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Reduced redundancy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Higher quality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4772" y="4687668"/>
            <a:ext cx="2338840" cy="1077218"/>
          </a:xfrm>
          <a:prstGeom prst="rect">
            <a:avLst/>
          </a:prstGeom>
          <a:solidFill>
            <a:srgbClr val="FE8288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“Weakest link” total quality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6792" y="4687668"/>
            <a:ext cx="2338840" cy="1077218"/>
          </a:xfrm>
          <a:prstGeom prst="rect">
            <a:avLst/>
          </a:prstGeom>
          <a:solidFill>
            <a:srgbClr val="FE8288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Consolidation-related price increases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Market power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7412" y="4687668"/>
            <a:ext cx="2338840" cy="1077218"/>
          </a:xfrm>
          <a:prstGeom prst="rect">
            <a:avLst/>
          </a:prstGeom>
          <a:solidFill>
            <a:srgbClr val="FE8288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Cronyism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Groupthink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27"/>
    </mc:Choice>
    <mc:Fallback xmlns="">
      <p:transition spd="slow" advTm="3652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val 137"/>
          <p:cNvSpPr/>
          <p:nvPr/>
        </p:nvSpPr>
        <p:spPr bwMode="auto">
          <a:xfrm>
            <a:off x="8044619" y="4375204"/>
            <a:ext cx="1585986" cy="14421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6319739" y="4373562"/>
            <a:ext cx="1585986" cy="14421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2" name="Oval 1031"/>
          <p:cNvSpPr/>
          <p:nvPr/>
        </p:nvSpPr>
        <p:spPr bwMode="auto">
          <a:xfrm>
            <a:off x="4519636" y="4425264"/>
            <a:ext cx="1585986" cy="14421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95300" y="609600"/>
            <a:ext cx="4375150" cy="639762"/>
          </a:xfrm>
        </p:spPr>
        <p:txBody>
          <a:bodyPr/>
          <a:lstStyle/>
          <a:p>
            <a:r>
              <a:rPr lang="en-US" dirty="0" smtClean="0"/>
              <a:t>Existing direct comparisons produce robust results.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5030788" y="914400"/>
            <a:ext cx="4376737" cy="639762"/>
          </a:xfrm>
        </p:spPr>
        <p:txBody>
          <a:bodyPr/>
          <a:lstStyle/>
          <a:p>
            <a:r>
              <a:rPr lang="en-US" dirty="0" smtClean="0"/>
              <a:t>Social network analysis provides access to more definitions of coordination. </a:t>
            </a:r>
            <a:endParaRPr lang="en-US" dirty="0"/>
          </a:p>
        </p:txBody>
      </p:sp>
      <p:pic>
        <p:nvPicPr>
          <p:cNvPr id="58" name="Picture 57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23" y="2431725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431725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23" y="1993358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59" y="1993358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888925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982" y="2431725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99" y="190500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25" y="190500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99" y="165735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36220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60" y="2380492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73" y="2917393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62" y="3505200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73" y="224108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62" y="3066471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60436\AppData\Local\Microsoft\Windows\Temporary Internet Files\Content.IE5\001T9FUR\MC90043262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749334"/>
            <a:ext cx="481012" cy="48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27" y="224108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C:\Users\560436\AppData\Local\Microsoft\Windows\Temporary Internet Files\Content.IE5\6VRV1Z30\MC9004326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416" y="3066471"/>
            <a:ext cx="488685" cy="3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/>
          <p:cNvCxnSpPr>
            <a:stCxn id="78" idx="0"/>
            <a:endCxn id="77" idx="2"/>
          </p:cNvCxnSpPr>
          <p:nvPr/>
        </p:nvCxnSpPr>
        <p:spPr bwMode="auto">
          <a:xfrm flipH="1" flipV="1">
            <a:off x="1563760" y="2628214"/>
            <a:ext cx="1745" cy="4382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stCxn id="1027" idx="3"/>
          </p:cNvCxnSpPr>
          <p:nvPr/>
        </p:nvCxnSpPr>
        <p:spPr bwMode="auto">
          <a:xfrm flipV="1">
            <a:off x="1293812" y="2767626"/>
            <a:ext cx="271693" cy="22221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84" idx="0"/>
            <a:endCxn id="83" idx="2"/>
          </p:cNvCxnSpPr>
          <p:nvPr/>
        </p:nvCxnSpPr>
        <p:spPr bwMode="auto">
          <a:xfrm flipH="1" flipV="1">
            <a:off x="2880014" y="2628214"/>
            <a:ext cx="1745" cy="43825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ext Placeholder 10"/>
          <p:cNvSpPr txBox="1">
            <a:spLocks/>
          </p:cNvSpPr>
          <p:nvPr/>
        </p:nvSpPr>
        <p:spPr bwMode="auto">
          <a:xfrm>
            <a:off x="5027612" y="3733800"/>
            <a:ext cx="43767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7ECCBD"/>
              </a:buClr>
              <a:buFont typeface="Webdings" pitchFamily="18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7ECCBD"/>
              </a:buClr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7ECCBD"/>
              </a:buClr>
              <a:buFont typeface="Webdings" pitchFamily="18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7ECCBD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And more  degrees of coordination.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855208" y="2767626"/>
            <a:ext cx="657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pic>
        <p:nvPicPr>
          <p:cNvPr id="93" name="Picture 92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89" y="4934167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89" y="449580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25" y="449580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078" y="5391367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48" y="4934167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4946866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63" y="449580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38" y="449580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52" y="5391367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22" y="4934167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Connector 91"/>
          <p:cNvCxnSpPr>
            <a:stCxn id="98" idx="0"/>
            <a:endCxn id="99" idx="1"/>
          </p:cNvCxnSpPr>
          <p:nvPr/>
        </p:nvCxnSpPr>
        <p:spPr bwMode="auto">
          <a:xfrm flipV="1">
            <a:off x="6492899" y="4689367"/>
            <a:ext cx="185664" cy="25749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>
            <a:stCxn id="101" idx="3"/>
          </p:cNvCxnSpPr>
          <p:nvPr/>
        </p:nvCxnSpPr>
        <p:spPr bwMode="auto">
          <a:xfrm flipV="1">
            <a:off x="7394526" y="5321301"/>
            <a:ext cx="223886" cy="26363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0" name="Picture 109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03" y="5023066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449580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38" y="4495800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92" y="5391367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C:\Users\560436\AppData\Local\Microsoft\Windows\Temporary Internet Files\Content.IE5\001T9FUR\MC900433937[2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62" y="5023066"/>
            <a:ext cx="492174" cy="3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/>
          <p:cNvCxnSpPr>
            <a:stCxn id="110" idx="0"/>
            <a:endCxn id="111" idx="1"/>
          </p:cNvCxnSpPr>
          <p:nvPr/>
        </p:nvCxnSpPr>
        <p:spPr bwMode="auto">
          <a:xfrm flipV="1">
            <a:off x="8291390" y="4689367"/>
            <a:ext cx="12822" cy="33369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>
            <a:stCxn id="111" idx="3"/>
            <a:endCxn id="112" idx="1"/>
          </p:cNvCxnSpPr>
          <p:nvPr/>
        </p:nvCxnSpPr>
        <p:spPr bwMode="auto">
          <a:xfrm>
            <a:off x="8796386" y="4689367"/>
            <a:ext cx="82452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stCxn id="110" idx="2"/>
            <a:endCxn id="113" idx="1"/>
          </p:cNvCxnSpPr>
          <p:nvPr/>
        </p:nvCxnSpPr>
        <p:spPr bwMode="auto">
          <a:xfrm>
            <a:off x="8291390" y="5410200"/>
            <a:ext cx="282502" cy="17473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stCxn id="113" idx="3"/>
          </p:cNvCxnSpPr>
          <p:nvPr/>
        </p:nvCxnSpPr>
        <p:spPr bwMode="auto">
          <a:xfrm flipV="1">
            <a:off x="9066066" y="5321301"/>
            <a:ext cx="285847" cy="26363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stCxn id="112" idx="3"/>
            <a:endCxn id="114" idx="0"/>
          </p:cNvCxnSpPr>
          <p:nvPr/>
        </p:nvCxnSpPr>
        <p:spPr bwMode="auto">
          <a:xfrm>
            <a:off x="9371012" y="4689367"/>
            <a:ext cx="33337" cy="33369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>
            <a:stCxn id="111" idx="2"/>
            <a:endCxn id="113" idx="1"/>
          </p:cNvCxnSpPr>
          <p:nvPr/>
        </p:nvCxnSpPr>
        <p:spPr bwMode="auto">
          <a:xfrm>
            <a:off x="8550299" y="4882934"/>
            <a:ext cx="23593" cy="7020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110" idx="0"/>
            <a:endCxn id="114" idx="1"/>
          </p:cNvCxnSpPr>
          <p:nvPr/>
        </p:nvCxnSpPr>
        <p:spPr bwMode="auto">
          <a:xfrm>
            <a:off x="8291390" y="5023066"/>
            <a:ext cx="866872" cy="193567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5" name="Straight Connector 1024"/>
          <p:cNvCxnSpPr>
            <a:stCxn id="113" idx="3"/>
            <a:endCxn id="112" idx="2"/>
          </p:cNvCxnSpPr>
          <p:nvPr/>
        </p:nvCxnSpPr>
        <p:spPr bwMode="auto">
          <a:xfrm flipV="1">
            <a:off x="9066066" y="4882934"/>
            <a:ext cx="58859" cy="7020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9" name="Straight Connector 1028"/>
          <p:cNvCxnSpPr>
            <a:stCxn id="111" idx="2"/>
            <a:endCxn id="114" idx="1"/>
          </p:cNvCxnSpPr>
          <p:nvPr/>
        </p:nvCxnSpPr>
        <p:spPr bwMode="auto">
          <a:xfrm>
            <a:off x="8550299" y="4882934"/>
            <a:ext cx="607963" cy="333699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1" name="Straight Connector 1030"/>
          <p:cNvCxnSpPr>
            <a:endCxn id="112" idx="2"/>
          </p:cNvCxnSpPr>
          <p:nvPr/>
        </p:nvCxnSpPr>
        <p:spPr bwMode="auto">
          <a:xfrm flipV="1">
            <a:off x="8304212" y="4882934"/>
            <a:ext cx="820713" cy="14013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Text Placeholder 8"/>
          <p:cNvSpPr txBox="1">
            <a:spLocks/>
          </p:cNvSpPr>
          <p:nvPr/>
        </p:nvSpPr>
        <p:spPr bwMode="auto">
          <a:xfrm>
            <a:off x="504873" y="3697395"/>
            <a:ext cx="43751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rgbClr val="7ECCBD"/>
              </a:buClr>
              <a:buFont typeface="Webdings" pitchFamily="18" charset="2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7ECCBD"/>
              </a:buClr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7ECCBD"/>
              </a:buClr>
              <a:buFont typeface="Webdings" pitchFamily="18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7ECCBD"/>
              </a:buClr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Font typeface="Arial" charset="0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But are not dynamic.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52"/>
    </mc:Choice>
    <mc:Fallback xmlns="">
      <p:transition spd="slow" advTm="6975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analysis provides the vocabulary for talking about people systems.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76238" y="6715125"/>
            <a:ext cx="65" cy="1384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3427412" y="1616529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70212" y="2530929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884612" y="2213603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99012" y="2149929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113212" y="2988129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>
            <a:stCxn id="10" idx="6"/>
            <a:endCxn id="11" idx="3"/>
          </p:cNvCxnSpPr>
          <p:nvPr/>
        </p:nvCxnSpPr>
        <p:spPr bwMode="auto">
          <a:xfrm flipV="1">
            <a:off x="3503612" y="2603848"/>
            <a:ext cx="459115" cy="155681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13" idx="0"/>
            <a:endCxn id="11" idx="4"/>
          </p:cNvCxnSpPr>
          <p:nvPr/>
        </p:nvCxnSpPr>
        <p:spPr bwMode="auto">
          <a:xfrm flipH="1" flipV="1">
            <a:off x="4151312" y="2670803"/>
            <a:ext cx="228600" cy="317326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10" idx="5"/>
            <a:endCxn id="13" idx="2"/>
          </p:cNvCxnSpPr>
          <p:nvPr/>
        </p:nvCxnSpPr>
        <p:spPr bwMode="auto">
          <a:xfrm>
            <a:off x="3425497" y="2921174"/>
            <a:ext cx="687715" cy="29555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9" idx="5"/>
            <a:endCxn id="11" idx="1"/>
          </p:cNvCxnSpPr>
          <p:nvPr/>
        </p:nvCxnSpPr>
        <p:spPr bwMode="auto">
          <a:xfrm>
            <a:off x="3882697" y="2006774"/>
            <a:ext cx="80030" cy="27378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11" idx="6"/>
            <a:endCxn id="12" idx="2"/>
          </p:cNvCxnSpPr>
          <p:nvPr/>
        </p:nvCxnSpPr>
        <p:spPr bwMode="auto">
          <a:xfrm flipV="1">
            <a:off x="4418012" y="2378529"/>
            <a:ext cx="381000" cy="6367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9" idx="6"/>
            <a:endCxn id="12" idx="1"/>
          </p:cNvCxnSpPr>
          <p:nvPr/>
        </p:nvCxnSpPr>
        <p:spPr bwMode="auto">
          <a:xfrm>
            <a:off x="3960812" y="1845129"/>
            <a:ext cx="916315" cy="37175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0" idx="0"/>
            <a:endCxn id="9" idx="3"/>
          </p:cNvCxnSpPr>
          <p:nvPr/>
        </p:nvCxnSpPr>
        <p:spPr bwMode="auto">
          <a:xfrm flipV="1">
            <a:off x="3236912" y="2006774"/>
            <a:ext cx="268615" cy="52415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3" idx="7"/>
            <a:endCxn id="12" idx="3"/>
          </p:cNvCxnSpPr>
          <p:nvPr/>
        </p:nvCxnSpPr>
        <p:spPr bwMode="auto">
          <a:xfrm flipV="1">
            <a:off x="4568497" y="2540174"/>
            <a:ext cx="308630" cy="51491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5466720" y="39624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009520" y="48768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923920" y="4559474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838320" y="44958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152520" y="53340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>
            <a:stCxn id="30" idx="6"/>
            <a:endCxn id="31" idx="3"/>
          </p:cNvCxnSpPr>
          <p:nvPr/>
        </p:nvCxnSpPr>
        <p:spPr bwMode="auto">
          <a:xfrm flipV="1">
            <a:off x="5542920" y="4949719"/>
            <a:ext cx="459115" cy="155681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33" idx="0"/>
            <a:endCxn id="31" idx="4"/>
          </p:cNvCxnSpPr>
          <p:nvPr/>
        </p:nvCxnSpPr>
        <p:spPr bwMode="auto">
          <a:xfrm flipH="1" flipV="1">
            <a:off x="6190620" y="5016674"/>
            <a:ext cx="228600" cy="317326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30" idx="5"/>
            <a:endCxn id="33" idx="2"/>
          </p:cNvCxnSpPr>
          <p:nvPr/>
        </p:nvCxnSpPr>
        <p:spPr bwMode="auto">
          <a:xfrm>
            <a:off x="5464805" y="5267045"/>
            <a:ext cx="687715" cy="295555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9" idx="5"/>
            <a:endCxn id="31" idx="1"/>
          </p:cNvCxnSpPr>
          <p:nvPr/>
        </p:nvCxnSpPr>
        <p:spPr bwMode="auto">
          <a:xfrm>
            <a:off x="5922005" y="4352645"/>
            <a:ext cx="80030" cy="27378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31" idx="6"/>
            <a:endCxn id="32" idx="2"/>
          </p:cNvCxnSpPr>
          <p:nvPr/>
        </p:nvCxnSpPr>
        <p:spPr bwMode="auto">
          <a:xfrm flipV="1">
            <a:off x="6457320" y="4724400"/>
            <a:ext cx="381000" cy="6367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9" idx="6"/>
            <a:endCxn id="32" idx="1"/>
          </p:cNvCxnSpPr>
          <p:nvPr/>
        </p:nvCxnSpPr>
        <p:spPr bwMode="auto">
          <a:xfrm>
            <a:off x="6000120" y="4191000"/>
            <a:ext cx="916315" cy="37175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>
            <a:stCxn id="30" idx="0"/>
            <a:endCxn id="29" idx="3"/>
          </p:cNvCxnSpPr>
          <p:nvPr/>
        </p:nvCxnSpPr>
        <p:spPr bwMode="auto">
          <a:xfrm flipV="1">
            <a:off x="5276220" y="4352645"/>
            <a:ext cx="268615" cy="52415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33" idx="7"/>
            <a:endCxn id="32" idx="3"/>
          </p:cNvCxnSpPr>
          <p:nvPr/>
        </p:nvCxnSpPr>
        <p:spPr bwMode="auto">
          <a:xfrm flipV="1">
            <a:off x="6607805" y="4886045"/>
            <a:ext cx="308630" cy="51491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3" idx="5"/>
            <a:endCxn id="29" idx="1"/>
          </p:cNvCxnSpPr>
          <p:nvPr/>
        </p:nvCxnSpPr>
        <p:spPr bwMode="auto">
          <a:xfrm>
            <a:off x="4568497" y="3378374"/>
            <a:ext cx="976338" cy="6509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36601" y="1371600"/>
            <a:ext cx="3457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Density: Extent to which every provider is connected to every other provider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5276220" y="2928372"/>
            <a:ext cx="3457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Clustering: Extent to which providers form natural groups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3801" y="4526464"/>
            <a:ext cx="3457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Degree: The number of providers any individual provider connects with</a:t>
            </a:r>
          </a:p>
        </p:txBody>
      </p:sp>
    </p:spTree>
    <p:extLst>
      <p:ext uri="{BB962C8B-B14F-4D97-AF65-F5344CB8AC3E}">
        <p14:creationId xmlns:p14="http://schemas.microsoft.com/office/powerpoint/2010/main" val="30261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99"/>
    </mc:Choice>
    <mc:Fallback xmlns="">
      <p:transition spd="slow" advTm="16939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study the provider and patient social networks, we can derive a network from claims data.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589653" y="1752600"/>
            <a:ext cx="6113917" cy="1219200"/>
            <a:chOff x="2952295" y="2514600"/>
            <a:chExt cx="6113917" cy="1219200"/>
          </a:xfrm>
        </p:grpSpPr>
        <p:grpSp>
          <p:nvGrpSpPr>
            <p:cNvPr id="9" name="Group 8"/>
            <p:cNvGrpSpPr/>
            <p:nvPr/>
          </p:nvGrpSpPr>
          <p:grpSpPr>
            <a:xfrm>
              <a:off x="2952295" y="2514600"/>
              <a:ext cx="2151517" cy="457200"/>
              <a:chOff x="2952295" y="2514600"/>
              <a:chExt cx="2151517" cy="457200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2952295" y="2514600"/>
                <a:ext cx="533400" cy="4572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Rounded Rectangle 2"/>
              <p:cNvSpPr/>
              <p:nvPr/>
            </p:nvSpPr>
            <p:spPr bwMode="auto">
              <a:xfrm>
                <a:off x="4646612" y="2514600"/>
                <a:ext cx="457200" cy="457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" name="Straight Connector 6"/>
              <p:cNvCxnSpPr>
                <a:stCxn id="2" idx="6"/>
                <a:endCxn id="3" idx="1"/>
              </p:cNvCxnSpPr>
              <p:nvPr/>
            </p:nvCxnSpPr>
            <p:spPr bwMode="auto">
              <a:xfrm>
                <a:off x="3485695" y="2743200"/>
                <a:ext cx="1160917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3104695" y="2667000"/>
              <a:ext cx="2151517" cy="457200"/>
              <a:chOff x="2952295" y="2514600"/>
              <a:chExt cx="2151517" cy="4572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2952295" y="2514600"/>
                <a:ext cx="533400" cy="4572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4646612" y="2514600"/>
                <a:ext cx="457200" cy="457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" name="Straight Connector 14"/>
              <p:cNvCxnSpPr>
                <a:stCxn id="13" idx="6"/>
                <a:endCxn id="14" idx="1"/>
              </p:cNvCxnSpPr>
              <p:nvPr/>
            </p:nvCxnSpPr>
            <p:spPr bwMode="auto">
              <a:xfrm>
                <a:off x="3485695" y="2743200"/>
                <a:ext cx="1160917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15"/>
            <p:cNvGrpSpPr/>
            <p:nvPr/>
          </p:nvGrpSpPr>
          <p:grpSpPr>
            <a:xfrm>
              <a:off x="3257095" y="2819400"/>
              <a:ext cx="2151517" cy="457200"/>
              <a:chOff x="2952295" y="2514600"/>
              <a:chExt cx="2151517" cy="457200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2952295" y="2514600"/>
                <a:ext cx="533400" cy="4572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4646612" y="2514600"/>
                <a:ext cx="457200" cy="457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9" name="Straight Connector 18"/>
              <p:cNvCxnSpPr>
                <a:stCxn id="17" idx="6"/>
                <a:endCxn id="18" idx="1"/>
              </p:cNvCxnSpPr>
              <p:nvPr/>
            </p:nvCxnSpPr>
            <p:spPr bwMode="auto">
              <a:xfrm>
                <a:off x="3485695" y="2743200"/>
                <a:ext cx="1160917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3409495" y="2971800"/>
              <a:ext cx="2151517" cy="457200"/>
              <a:chOff x="2952295" y="2514600"/>
              <a:chExt cx="2151517" cy="4572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2952295" y="2514600"/>
                <a:ext cx="533400" cy="4572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4646612" y="2514600"/>
                <a:ext cx="457200" cy="457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3" name="Straight Connector 22"/>
              <p:cNvCxnSpPr>
                <a:stCxn id="21" idx="6"/>
                <a:endCxn id="22" idx="1"/>
              </p:cNvCxnSpPr>
              <p:nvPr/>
            </p:nvCxnSpPr>
            <p:spPr bwMode="auto">
              <a:xfrm>
                <a:off x="3485695" y="2743200"/>
                <a:ext cx="1160917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3561895" y="3124200"/>
              <a:ext cx="2151517" cy="457200"/>
              <a:chOff x="2952295" y="2514600"/>
              <a:chExt cx="2151517" cy="457200"/>
            </a:xfrm>
          </p:grpSpPr>
          <p:sp>
            <p:nvSpPr>
              <p:cNvPr id="25" name="Oval 24"/>
              <p:cNvSpPr/>
              <p:nvPr/>
            </p:nvSpPr>
            <p:spPr bwMode="auto">
              <a:xfrm>
                <a:off x="2952295" y="2514600"/>
                <a:ext cx="533400" cy="4572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4646612" y="2514600"/>
                <a:ext cx="457200" cy="457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7" name="Straight Connector 26"/>
              <p:cNvCxnSpPr>
                <a:stCxn id="25" idx="6"/>
                <a:endCxn id="26" idx="1"/>
              </p:cNvCxnSpPr>
              <p:nvPr/>
            </p:nvCxnSpPr>
            <p:spPr bwMode="auto">
              <a:xfrm>
                <a:off x="3485695" y="2743200"/>
                <a:ext cx="1160917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3714295" y="3276600"/>
              <a:ext cx="2151517" cy="457200"/>
              <a:chOff x="2952295" y="2514600"/>
              <a:chExt cx="2151517" cy="457200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2952295" y="2514600"/>
                <a:ext cx="533400" cy="45720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4646612" y="2514600"/>
                <a:ext cx="457200" cy="4572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Straight Connector 30"/>
              <p:cNvCxnSpPr>
                <a:stCxn id="29" idx="6"/>
                <a:endCxn id="30" idx="1"/>
              </p:cNvCxnSpPr>
              <p:nvPr/>
            </p:nvCxnSpPr>
            <p:spPr bwMode="auto">
              <a:xfrm>
                <a:off x="3485695" y="2743200"/>
                <a:ext cx="1160917" cy="0"/>
              </a:xfrm>
              <a:prstGeom prst="lin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5865812" y="2590800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/>
                <a:t>Providers are linked to patients by claims.</a:t>
              </a:r>
              <a:endParaRPr lang="en-US" sz="1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07630" y="3352800"/>
            <a:ext cx="2151517" cy="457200"/>
            <a:chOff x="1407630" y="3352800"/>
            <a:chExt cx="2151517" cy="457200"/>
          </a:xfrm>
        </p:grpSpPr>
        <p:sp>
          <p:nvSpPr>
            <p:cNvPr id="34" name="Oval 33"/>
            <p:cNvSpPr/>
            <p:nvPr/>
          </p:nvSpPr>
          <p:spPr bwMode="auto">
            <a:xfrm>
              <a:off x="1407630" y="3352800"/>
              <a:ext cx="533400" cy="4572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3101947" y="3352800"/>
              <a:ext cx="457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6" name="Straight Connector 35"/>
            <p:cNvCxnSpPr>
              <a:stCxn id="34" idx="6"/>
              <a:endCxn id="35" idx="1"/>
            </p:cNvCxnSpPr>
            <p:nvPr/>
          </p:nvCxnSpPr>
          <p:spPr bwMode="auto">
            <a:xfrm>
              <a:off x="1941030" y="3581400"/>
              <a:ext cx="116091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Oval 37"/>
          <p:cNvSpPr/>
          <p:nvPr/>
        </p:nvSpPr>
        <p:spPr bwMode="auto">
          <a:xfrm>
            <a:off x="4685193" y="33528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Connector 36"/>
          <p:cNvCxnSpPr>
            <a:stCxn id="38" idx="2"/>
            <a:endCxn id="35" idx="3"/>
          </p:cNvCxnSpPr>
          <p:nvPr/>
        </p:nvCxnSpPr>
        <p:spPr bwMode="auto">
          <a:xfrm flipH="1">
            <a:off x="3559147" y="3581400"/>
            <a:ext cx="1126046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637212" y="325823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Each patient can see many providers.</a:t>
            </a:r>
            <a:endParaRPr lang="en-US" sz="1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67"/>
    </mc:Choice>
    <mc:Fallback xmlns="">
      <p:transition spd="slow" advTm="20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76238" y="6715125"/>
            <a:ext cx="65" cy="1384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203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important links are the ones between doctors who share many patients.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 bwMode="auto">
          <a:xfrm>
            <a:off x="587347" y="24384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>
            <a:stCxn id="89" idx="6"/>
            <a:endCxn id="92" idx="2"/>
          </p:cNvCxnSpPr>
          <p:nvPr/>
        </p:nvCxnSpPr>
        <p:spPr bwMode="auto">
          <a:xfrm>
            <a:off x="1120747" y="2667000"/>
            <a:ext cx="2744163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Oval 91"/>
          <p:cNvSpPr/>
          <p:nvPr/>
        </p:nvSpPr>
        <p:spPr bwMode="auto">
          <a:xfrm>
            <a:off x="3864910" y="24384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ounded Rectangle 89"/>
          <p:cNvSpPr/>
          <p:nvPr/>
        </p:nvSpPr>
        <p:spPr bwMode="auto">
          <a:xfrm>
            <a:off x="2281664" y="2438400"/>
            <a:ext cx="457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607049" y="36576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6" name="Straight Connector 95"/>
          <p:cNvCxnSpPr>
            <a:stCxn id="95" idx="6"/>
            <a:endCxn id="97" idx="2"/>
          </p:cNvCxnSpPr>
          <p:nvPr/>
        </p:nvCxnSpPr>
        <p:spPr bwMode="auto">
          <a:xfrm>
            <a:off x="1140449" y="3886200"/>
            <a:ext cx="2744163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Oval 96"/>
          <p:cNvSpPr/>
          <p:nvPr/>
        </p:nvSpPr>
        <p:spPr bwMode="auto">
          <a:xfrm>
            <a:off x="3884612" y="36576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12024" name="Group 512023"/>
          <p:cNvGrpSpPr/>
          <p:nvPr/>
        </p:nvGrpSpPr>
        <p:grpSpPr>
          <a:xfrm>
            <a:off x="2055812" y="3352800"/>
            <a:ext cx="1066800" cy="1066800"/>
            <a:chOff x="4570412" y="3352800"/>
            <a:chExt cx="1066800" cy="1066800"/>
          </a:xfrm>
        </p:grpSpPr>
        <p:sp>
          <p:nvSpPr>
            <p:cNvPr id="98" name="Rounded Rectangle 97"/>
            <p:cNvSpPr/>
            <p:nvPr/>
          </p:nvSpPr>
          <p:spPr bwMode="auto">
            <a:xfrm>
              <a:off x="4570412" y="3352800"/>
              <a:ext cx="457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ounded Rectangle 98"/>
            <p:cNvSpPr/>
            <p:nvPr/>
          </p:nvSpPr>
          <p:spPr bwMode="auto">
            <a:xfrm>
              <a:off x="4722812" y="3505200"/>
              <a:ext cx="457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 bwMode="auto">
            <a:xfrm>
              <a:off x="4875212" y="3657600"/>
              <a:ext cx="457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5027612" y="3810000"/>
              <a:ext cx="457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 bwMode="auto">
            <a:xfrm>
              <a:off x="5180012" y="3962400"/>
              <a:ext cx="457200" cy="457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4" name="Oval 103"/>
          <p:cNvSpPr/>
          <p:nvPr/>
        </p:nvSpPr>
        <p:spPr bwMode="auto">
          <a:xfrm>
            <a:off x="5713412" y="14478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5445124" y="3331029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6627812" y="24384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7923212" y="1676400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7217907" y="3712029"/>
            <a:ext cx="5334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2026" name="Straight Connector 512025"/>
          <p:cNvCxnSpPr>
            <a:stCxn id="105" idx="7"/>
            <a:endCxn id="106" idx="3"/>
          </p:cNvCxnSpPr>
          <p:nvPr/>
        </p:nvCxnSpPr>
        <p:spPr bwMode="auto">
          <a:xfrm flipV="1">
            <a:off x="5900409" y="2828645"/>
            <a:ext cx="805518" cy="569339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108" idx="1"/>
            <a:endCxn id="106" idx="4"/>
          </p:cNvCxnSpPr>
          <p:nvPr/>
        </p:nvCxnSpPr>
        <p:spPr bwMode="auto">
          <a:xfrm flipH="1" flipV="1">
            <a:off x="6894512" y="2895600"/>
            <a:ext cx="401510" cy="883384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>
            <a:stCxn id="105" idx="5"/>
            <a:endCxn id="108" idx="2"/>
          </p:cNvCxnSpPr>
          <p:nvPr/>
        </p:nvCxnSpPr>
        <p:spPr bwMode="auto">
          <a:xfrm>
            <a:off x="5900409" y="3721274"/>
            <a:ext cx="1317498" cy="219355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stCxn id="104" idx="5"/>
            <a:endCxn id="106" idx="1"/>
          </p:cNvCxnSpPr>
          <p:nvPr/>
        </p:nvCxnSpPr>
        <p:spPr bwMode="auto">
          <a:xfrm>
            <a:off x="6168697" y="1838045"/>
            <a:ext cx="537230" cy="66731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106" idx="6"/>
            <a:endCxn id="107" idx="3"/>
          </p:cNvCxnSpPr>
          <p:nvPr/>
        </p:nvCxnSpPr>
        <p:spPr bwMode="auto">
          <a:xfrm flipV="1">
            <a:off x="7161212" y="2066645"/>
            <a:ext cx="840115" cy="600355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6769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43"/>
    </mc:Choice>
    <mc:Fallback xmlns="">
      <p:transition spd="slow" advTm="39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0" grpId="0" animBg="1"/>
      <p:bldP spid="95" grpId="0" animBg="1"/>
      <p:bldP spid="97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7.4|1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6|11.9|27"/>
</p:tagLst>
</file>

<file path=ppt/theme/theme1.xml><?xml version="1.0" encoding="utf-8"?>
<a:theme xmlns:a="http://schemas.openxmlformats.org/drawingml/2006/main" name="Office Theme">
  <a:themeElements>
    <a:clrScheme name="Office Theme 10">
      <a:dk1>
        <a:srgbClr val="C0C0C0"/>
      </a:dk1>
      <a:lt1>
        <a:srgbClr val="FFFFFF"/>
      </a:lt1>
      <a:dk2>
        <a:srgbClr val="0B1F65"/>
      </a:dk2>
      <a:lt2>
        <a:srgbClr val="B69404"/>
      </a:lt2>
      <a:accent1>
        <a:srgbClr val="0000FF"/>
      </a:accent1>
      <a:accent2>
        <a:srgbClr val="E2E1C0"/>
      </a:accent2>
      <a:accent3>
        <a:srgbClr val="AAABB8"/>
      </a:accent3>
      <a:accent4>
        <a:srgbClr val="DADADA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C0C0C0"/>
        </a:dk1>
        <a:lt1>
          <a:srgbClr val="FFFFFF"/>
        </a:lt1>
        <a:dk2>
          <a:srgbClr val="360157"/>
        </a:dk2>
        <a:lt2>
          <a:srgbClr val="B69404"/>
        </a:lt2>
        <a:accent1>
          <a:srgbClr val="0000FF"/>
        </a:accent1>
        <a:accent2>
          <a:srgbClr val="E2E1C0"/>
        </a:accent2>
        <a:accent3>
          <a:srgbClr val="AEAAB4"/>
        </a:accent3>
        <a:accent4>
          <a:srgbClr val="DADADA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C0C0C0"/>
        </a:dk1>
        <a:lt1>
          <a:srgbClr val="FFFFFF"/>
        </a:lt1>
        <a:dk2>
          <a:srgbClr val="0B1F65"/>
        </a:dk2>
        <a:lt2>
          <a:srgbClr val="B69404"/>
        </a:lt2>
        <a:accent1>
          <a:srgbClr val="0000FF"/>
        </a:accent1>
        <a:accent2>
          <a:srgbClr val="E2E1C0"/>
        </a:accent2>
        <a:accent3>
          <a:srgbClr val="AAABB8"/>
        </a:accent3>
        <a:accent4>
          <a:srgbClr val="DADADA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5628</TotalTime>
  <Pages>8</Pages>
  <Words>955</Words>
  <Application>Microsoft Office PowerPoint</Application>
  <PresentationFormat>Custom</PresentationFormat>
  <Paragraphs>192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The important questions in healthcare are no longer about individual patients; they are about systems of care.</vt:lpstr>
      <vt:lpstr>Decision-makers will turn to complex analysis when we prove it’s better, faster, and cheaper.</vt:lpstr>
      <vt:lpstr>How should patients and providers be organized?</vt:lpstr>
      <vt:lpstr>We know very little about how we should build organizations to coordinate care.</vt:lpstr>
      <vt:lpstr>PowerPoint Presentation</vt:lpstr>
      <vt:lpstr>Social network analysis provides the vocabulary for talking about people systems.</vt:lpstr>
      <vt:lpstr>To study the provider and patient social networks, we can derive a network from claims data.</vt:lpstr>
      <vt:lpstr>The most important links are the ones between doctors who share many patients.</vt:lpstr>
      <vt:lpstr>Each patient’s network is unique.</vt:lpstr>
      <vt:lpstr>Results: High density may reduce total claims, not average cost.</vt:lpstr>
      <vt:lpstr>Social network analysis helps us balance costs and benefits of coordination.</vt:lpstr>
      <vt:lpstr>Social network analysis is better than field experiments. </vt:lpstr>
      <vt:lpstr>How Is Healthcare Changing?</vt:lpstr>
      <vt:lpstr>PowerPoint Presentation</vt:lpstr>
      <vt:lpstr>Temporal analysis looks for beginnings and endings.</vt:lpstr>
      <vt:lpstr>Even though claims data don’t contain real cost, they can tell us what procedures are becoming more cost-effective.</vt:lpstr>
      <vt:lpstr>The innovation detector spotted major healthcare innovations in 2009 data.</vt:lpstr>
      <vt:lpstr>Event detection is better than MOST expert judgment.</vt:lpstr>
      <vt:lpstr>Where should providers be?</vt:lpstr>
      <vt:lpstr>PowerPoint Presentation</vt:lpstr>
      <vt:lpstr>Ethnic disparities in preventive care persist despite equal healthcare coverage.</vt:lpstr>
      <vt:lpstr>We measured true access by measuring how many doctors local, similar people go to</vt:lpstr>
      <vt:lpstr>We measured individual healthcare disparity using simulation.</vt:lpstr>
      <vt:lpstr>Results: Access to facilities may have a bigger impact on preventive care disparities than access to office-based providers.</vt:lpstr>
      <vt:lpstr>We can use space to operationalize complex concepts like culture.</vt:lpstr>
      <vt:lpstr>Geospatial methods are much better than other data analysis techniques for questions about location.</vt:lpstr>
      <vt:lpstr>Designing Evidence-Based Healthcare Systems</vt:lpstr>
      <vt:lpstr>Evidence-based healthcare means evidence-based systems.</vt:lpstr>
      <vt:lpstr>Thank you </vt:lpstr>
    </vt:vector>
  </TitlesOfParts>
  <Company>BA&amp;H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Conrey, Riki [USA]</dc:creator>
  <cp:lastModifiedBy>Conrey, Frederica [USA]</cp:lastModifiedBy>
  <cp:revision>154</cp:revision>
  <cp:lastPrinted>2001-09-28T15:01:44Z</cp:lastPrinted>
  <dcterms:created xsi:type="dcterms:W3CDTF">2001-12-04T14:27:39Z</dcterms:created>
  <dcterms:modified xsi:type="dcterms:W3CDTF">2012-10-17T21:19:08Z</dcterms:modified>
</cp:coreProperties>
</file>